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1.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4.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5.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5"/>
  </p:notesMasterIdLst>
  <p:sldIdLst>
    <p:sldId id="256" r:id="rId2"/>
    <p:sldId id="269" r:id="rId3"/>
    <p:sldId id="257" r:id="rId4"/>
    <p:sldId id="262" r:id="rId5"/>
    <p:sldId id="259" r:id="rId6"/>
    <p:sldId id="287" r:id="rId7"/>
    <p:sldId id="260" r:id="rId8"/>
    <p:sldId id="261" r:id="rId9"/>
    <p:sldId id="267" r:id="rId10"/>
    <p:sldId id="286" r:id="rId11"/>
    <p:sldId id="263" r:id="rId12"/>
    <p:sldId id="264" r:id="rId13"/>
    <p:sldId id="268" r:id="rId14"/>
    <p:sldId id="270" r:id="rId15"/>
    <p:sldId id="295" r:id="rId16"/>
    <p:sldId id="271" r:id="rId17"/>
    <p:sldId id="272" r:id="rId18"/>
    <p:sldId id="273" r:id="rId19"/>
    <p:sldId id="274" r:id="rId20"/>
    <p:sldId id="277" r:id="rId21"/>
    <p:sldId id="276" r:id="rId22"/>
    <p:sldId id="278" r:id="rId23"/>
    <p:sldId id="279" r:id="rId24"/>
    <p:sldId id="284" r:id="rId25"/>
    <p:sldId id="285" r:id="rId26"/>
    <p:sldId id="282" r:id="rId27"/>
    <p:sldId id="283" r:id="rId28"/>
    <p:sldId id="288" r:id="rId29"/>
    <p:sldId id="289" r:id="rId30"/>
    <p:sldId id="290" r:id="rId31"/>
    <p:sldId id="291" r:id="rId32"/>
    <p:sldId id="293" r:id="rId33"/>
    <p:sldId id="294"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4E5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outlineView">
  <p:normalViewPr showOutlineIcons="0">
    <p:restoredLeft sz="34580" autoAdjust="0"/>
    <p:restoredTop sz="86410" autoAdjust="0"/>
  </p:normalViewPr>
  <p:slideViewPr>
    <p:cSldViewPr snapToGrid="0">
      <p:cViewPr>
        <p:scale>
          <a:sx n="66" d="100"/>
          <a:sy n="66" d="100"/>
        </p:scale>
        <p:origin x="1191" y="807"/>
      </p:cViewPr>
      <p:guideLst/>
    </p:cSldViewPr>
  </p:slideViewPr>
  <p:outlineViewPr>
    <p:cViewPr>
      <p:scale>
        <a:sx n="33" d="100"/>
        <a:sy n="33" d="100"/>
      </p:scale>
      <p:origin x="0" y="-4683"/>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2964" y="6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NULL" TargetMode="External"/></Relationships>
</file>

<file path=ppt/charts/_rels/chart4.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D:\Dropbox\04%20-%20HOMEWORK\01%20-%20EXCEL\CAPSTONE\Capstone%20-%20Huerta.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D:\Dropbox\04%20-%20HOMEWORK\01%20-%20EXCEL\CAPSTONE\Capstone%20-%20Huerta.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1" i="0" u="none" strike="noStrike" kern="1200" baseline="0">
                <a:solidFill>
                  <a:schemeClr val="tx2"/>
                </a:solidFill>
                <a:latin typeface="Ebrima" panose="02000000000000000000" pitchFamily="2" charset="0"/>
                <a:ea typeface="Ebrima" panose="02000000000000000000" pitchFamily="2" charset="0"/>
                <a:cs typeface="Ebrima" panose="02000000000000000000" pitchFamily="2" charset="0"/>
              </a:defRPr>
            </a:pPr>
            <a:r>
              <a:rPr lang="en-US" sz="2000" dirty="0"/>
              <a:t>2018 General</a:t>
            </a:r>
            <a:r>
              <a:rPr lang="en-US" sz="2000" baseline="0" dirty="0"/>
              <a:t> </a:t>
            </a:r>
            <a:r>
              <a:rPr lang="en-US" sz="2000" dirty="0"/>
              <a:t>Financials</a:t>
            </a:r>
          </a:p>
        </c:rich>
      </c:tx>
      <c:overlay val="0"/>
      <c:spPr>
        <a:noFill/>
        <a:ln>
          <a:noFill/>
        </a:ln>
        <a:effectLst/>
      </c:spPr>
      <c:txPr>
        <a:bodyPr rot="0" spcFirstLastPara="1" vertOverflow="ellipsis" vert="horz" wrap="square" anchor="ctr" anchorCtr="1"/>
        <a:lstStyle/>
        <a:p>
          <a:pPr>
            <a:defRPr sz="2000" b="1" i="0" u="none" strike="noStrike" kern="1200" baseline="0">
              <a:solidFill>
                <a:schemeClr val="tx2"/>
              </a:solidFill>
              <a:latin typeface="Ebrima" panose="02000000000000000000" pitchFamily="2" charset="0"/>
              <a:ea typeface="Ebrima" panose="02000000000000000000" pitchFamily="2" charset="0"/>
              <a:cs typeface="Ebrima" panose="02000000000000000000" pitchFamily="2" charset="0"/>
            </a:defRPr>
          </a:pPr>
          <a:endParaRPr lang="en-US"/>
        </a:p>
      </c:txPr>
    </c:title>
    <c:autoTitleDeleted val="0"/>
    <c:plotArea>
      <c:layout/>
      <c:barChart>
        <c:barDir val="col"/>
        <c:grouping val="clustered"/>
        <c:varyColors val="0"/>
        <c:ser>
          <c:idx val="0"/>
          <c:order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invertIfNegative val="0"/>
          <c:dPt>
            <c:idx val="1"/>
            <c:invertIfNegative val="0"/>
            <c:bubble3D val="0"/>
            <c:spPr>
              <a:solidFill>
                <a:srgbClr val="C00000"/>
              </a:solidFill>
              <a:ln>
                <a:noFill/>
              </a:ln>
              <a:effectLst/>
            </c:spPr>
            <c:extLst>
              <c:ext xmlns:c16="http://schemas.microsoft.com/office/drawing/2014/chart" uri="{C3380CC4-5D6E-409C-BE32-E72D297353CC}">
                <c16:uniqueId val="{00000001-5B62-4163-93BB-993C8C2802D5}"/>
              </c:ext>
            </c:extLst>
          </c:dPt>
          <c:dPt>
            <c:idx val="2"/>
            <c:invertIfNegative val="0"/>
            <c:bubble3D val="0"/>
            <c:spPr>
              <a:solidFill>
                <a:srgbClr val="00B050"/>
              </a:solidFill>
              <a:ln>
                <a:noFill/>
              </a:ln>
              <a:effectLst/>
            </c:spPr>
            <c:extLst>
              <c:ext xmlns:c16="http://schemas.microsoft.com/office/drawing/2014/chart" uri="{C3380CC4-5D6E-409C-BE32-E72D297353CC}">
                <c16:uniqueId val="{00000002-5B62-4163-93BB-993C8C2802D5}"/>
              </c:ext>
            </c:extLst>
          </c:dPt>
          <c:dLbls>
            <c:dLbl>
              <c:idx val="0"/>
              <c:layout>
                <c:manualLayout>
                  <c:x val="0"/>
                  <c:y val="9.3197850793235344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5B62-4163-93BB-993C8C2802D5}"/>
                </c:ext>
              </c:extLst>
            </c:dLbl>
            <c:dLbl>
              <c:idx val="1"/>
              <c:layout>
                <c:manualLayout>
                  <c:x val="-1.0177129721388332E-16"/>
                  <c:y val="4.6247723658206031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B62-4163-93BB-993C8C2802D5}"/>
                </c:ext>
              </c:extLst>
            </c:dLbl>
            <c:dLbl>
              <c:idx val="2"/>
              <c:layout>
                <c:manualLayout>
                  <c:x val="-1.0177129721388332E-16"/>
                  <c:y val="-4.7652530611852579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B62-4163-93BB-993C8C2802D5}"/>
                </c:ext>
              </c:extLst>
            </c:dLbl>
            <c:numFmt formatCode="&quot;$&quot;#,##0" sourceLinked="0"/>
            <c:spPr>
              <a:noFill/>
              <a:ln>
                <a:noFill/>
              </a:ln>
              <a:effectLst/>
            </c:spPr>
            <c:txPr>
              <a:bodyPr rot="0" spcFirstLastPara="1" vertOverflow="ellipsis" vert="horz" wrap="square" anchor="ctr" anchorCtr="1"/>
              <a:lstStyle/>
              <a:p>
                <a:pPr>
                  <a:defRPr sz="1800" b="0" i="0" u="none" strike="noStrike" kern="1200" baseline="0">
                    <a:solidFill>
                      <a:schemeClr val="tx2"/>
                    </a:solidFill>
                    <a:latin typeface="Ebrima" panose="02000000000000000000" pitchFamily="2" charset="0"/>
                    <a:ea typeface="Ebrima" panose="02000000000000000000" pitchFamily="2" charset="0"/>
                    <a:cs typeface="Ebrima" panose="02000000000000000000" pitchFamily="2"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'Objectives and Model'!$A$10:$A$12</c:f>
              <c:strCache>
                <c:ptCount val="3"/>
                <c:pt idx="0">
                  <c:v>Gross Revenue</c:v>
                </c:pt>
                <c:pt idx="1">
                  <c:v>Gross Expenses</c:v>
                </c:pt>
                <c:pt idx="2">
                  <c:v>Profit</c:v>
                </c:pt>
              </c:strCache>
            </c:strRef>
          </c:cat>
          <c:val>
            <c:numRef>
              <c:f>'Objectives and Model'!$B$10:$B$12</c:f>
              <c:numCache>
                <c:formatCode>"$"#,##0.00</c:formatCode>
                <c:ptCount val="3"/>
                <c:pt idx="0">
                  <c:v>52830207</c:v>
                </c:pt>
                <c:pt idx="1">
                  <c:v>33076688.639999952</c:v>
                </c:pt>
                <c:pt idx="2">
                  <c:v>19753518.360000048</c:v>
                </c:pt>
              </c:numCache>
            </c:numRef>
          </c:val>
          <c:extLst>
            <c:ext xmlns:c16="http://schemas.microsoft.com/office/drawing/2014/chart" uri="{C3380CC4-5D6E-409C-BE32-E72D297353CC}">
              <c16:uniqueId val="{00000003-5B62-4163-93BB-993C8C2802D5}"/>
            </c:ext>
          </c:extLst>
        </c:ser>
        <c:dLbls>
          <c:dLblPos val="inEnd"/>
          <c:showLegendKey val="0"/>
          <c:showVal val="1"/>
          <c:showCatName val="0"/>
          <c:showSerName val="0"/>
          <c:showPercent val="0"/>
          <c:showBubbleSize val="0"/>
        </c:dLbls>
        <c:gapWidth val="100"/>
        <c:overlap val="-24"/>
        <c:axId val="609593904"/>
        <c:axId val="609594888"/>
      </c:barChart>
      <c:catAx>
        <c:axId val="609593904"/>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2"/>
                </a:solidFill>
                <a:latin typeface="Ebrima" panose="02000000000000000000" pitchFamily="2" charset="0"/>
                <a:ea typeface="Ebrima" panose="02000000000000000000" pitchFamily="2" charset="0"/>
                <a:cs typeface="Ebrima" panose="02000000000000000000" pitchFamily="2" charset="0"/>
              </a:defRPr>
            </a:pPr>
            <a:endParaRPr lang="en-US"/>
          </a:p>
        </c:txPr>
        <c:crossAx val="609594888"/>
        <c:crosses val="autoZero"/>
        <c:auto val="1"/>
        <c:lblAlgn val="ctr"/>
        <c:lblOffset val="100"/>
        <c:noMultiLvlLbl val="0"/>
      </c:catAx>
      <c:valAx>
        <c:axId val="609594888"/>
        <c:scaling>
          <c:orientation val="minMax"/>
        </c:scaling>
        <c:delete val="0"/>
        <c:axPos val="l"/>
        <c:majorGridlines>
          <c:spPr>
            <a:ln w="9525" cap="flat" cmpd="sng" algn="ctr">
              <a:solidFill>
                <a:schemeClr val="tx2">
                  <a:lumMod val="15000"/>
                  <a:lumOff val="85000"/>
                </a:schemeClr>
              </a:solidFill>
              <a:round/>
            </a:ln>
            <a:effectLst/>
          </c:spPr>
        </c:majorGridlines>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2"/>
                </a:solidFill>
                <a:latin typeface="Ebrima" panose="02000000000000000000" pitchFamily="2" charset="0"/>
                <a:ea typeface="Ebrima" panose="02000000000000000000" pitchFamily="2" charset="0"/>
                <a:cs typeface="Ebrima" panose="02000000000000000000" pitchFamily="2" charset="0"/>
              </a:defRPr>
            </a:pPr>
            <a:endParaRPr lang="en-US"/>
          </a:p>
        </c:txPr>
        <c:crossAx val="609593904"/>
        <c:crosses val="autoZero"/>
        <c:crossBetween val="between"/>
      </c:valAx>
      <c:spPr>
        <a:noFill/>
        <a:ln>
          <a:noFill/>
        </a:ln>
        <a:effectLst/>
      </c:spPr>
    </c:plotArea>
    <c:plotVisOnly val="1"/>
    <c:dispBlanksAs val="gap"/>
    <c:showDLblsOverMax val="0"/>
  </c:chart>
  <c:spPr>
    <a:noFill/>
    <a:ln>
      <a:noFill/>
    </a:ln>
    <a:effectLst/>
  </c:spPr>
  <c:txPr>
    <a:bodyPr/>
    <a:lstStyle/>
    <a:p>
      <a:pPr>
        <a:defRPr>
          <a:latin typeface="Ebrima" panose="02000000000000000000" pitchFamily="2" charset="0"/>
          <a:ea typeface="Ebrima" panose="02000000000000000000" pitchFamily="2" charset="0"/>
          <a:cs typeface="Ebrima" panose="02000000000000000000" pitchFamily="2"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[Capstone - Huerta.xlsx]Scratch!PivotTable6</c:name>
    <c:fmtId val="15"/>
  </c:pivotSource>
  <c:chart>
    <c:title>
      <c:tx>
        <c:rich>
          <a:bodyPr rot="0" spcFirstLastPara="1" vertOverflow="ellipsis" vert="horz" wrap="square" anchor="ctr" anchorCtr="1"/>
          <a:lstStyle/>
          <a:p>
            <a:pPr>
              <a:defRPr sz="2000" b="1" i="0" u="none" strike="noStrike" kern="1200" spc="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r>
              <a:rPr lang="en-US" sz="2000" b="1" baseline="0">
                <a:latin typeface="Ebrima" panose="02000000000000000000" pitchFamily="2" charset="0"/>
                <a:ea typeface="Ebrima" panose="02000000000000000000" pitchFamily="2" charset="0"/>
                <a:cs typeface="Ebrima" panose="02000000000000000000" pitchFamily="2" charset="0"/>
              </a:rPr>
              <a:t>Top 10 Branches by Revenue Per Day</a:t>
            </a:r>
          </a:p>
        </c:rich>
      </c:tx>
      <c:layout>
        <c:manualLayout>
          <c:xMode val="edge"/>
          <c:yMode val="edge"/>
          <c:x val="0.27392378509504489"/>
          <c:y val="0"/>
        </c:manualLayout>
      </c:layout>
      <c:overlay val="0"/>
      <c:spPr>
        <a:noFill/>
        <a:ln>
          <a:noFill/>
        </a:ln>
        <a:effectLst/>
      </c:spPr>
      <c:txPr>
        <a:bodyPr rot="0" spcFirstLastPara="1" vertOverflow="ellipsis" vert="horz" wrap="square" anchor="ctr" anchorCtr="1"/>
        <a:lstStyle/>
        <a:p>
          <a:pPr>
            <a:defRPr sz="2000" b="1" i="0" u="none" strike="noStrike" kern="1200" spc="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6.5630618560402351E-2"/>
          <c:y val="0.12314420960964957"/>
          <c:w val="0.92173560425402878"/>
          <c:h val="0.70402800194692206"/>
        </c:manualLayout>
      </c:layout>
      <c:barChart>
        <c:barDir val="col"/>
        <c:grouping val="clustered"/>
        <c:varyColors val="0"/>
        <c:ser>
          <c:idx val="0"/>
          <c:order val="0"/>
          <c:tx>
            <c:strRef>
              <c:f>Scratch!$E$35</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Scratch!$D$36:$D$46</c:f>
              <c:strCache>
                <c:ptCount val="10"/>
                <c:pt idx="0">
                  <c:v>Colorado</c:v>
                </c:pt>
                <c:pt idx="1">
                  <c:v>Florida</c:v>
                </c:pt>
                <c:pt idx="2">
                  <c:v>Georgia</c:v>
                </c:pt>
                <c:pt idx="3">
                  <c:v>Idaho</c:v>
                </c:pt>
                <c:pt idx="4">
                  <c:v>Kansas</c:v>
                </c:pt>
                <c:pt idx="5">
                  <c:v>Louisiana</c:v>
                </c:pt>
                <c:pt idx="6">
                  <c:v>Maryland</c:v>
                </c:pt>
                <c:pt idx="7">
                  <c:v>Missouri</c:v>
                </c:pt>
                <c:pt idx="8">
                  <c:v>Texas</c:v>
                </c:pt>
                <c:pt idx="9">
                  <c:v>Virginia</c:v>
                </c:pt>
              </c:strCache>
            </c:strRef>
          </c:cat>
          <c:val>
            <c:numRef>
              <c:f>Scratch!$E$36:$E$46</c:f>
              <c:numCache>
                <c:formatCode>"$"#,##0.00</c:formatCode>
                <c:ptCount val="10"/>
                <c:pt idx="0">
                  <c:v>163.6322519528392</c:v>
                </c:pt>
                <c:pt idx="1">
                  <c:v>162.77158547601024</c:v>
                </c:pt>
                <c:pt idx="2">
                  <c:v>162.64812239221141</c:v>
                </c:pt>
                <c:pt idx="3">
                  <c:v>164.31905487804877</c:v>
                </c:pt>
                <c:pt idx="4">
                  <c:v>162.91181574380818</c:v>
                </c:pt>
                <c:pt idx="5">
                  <c:v>162.80798479087451</c:v>
                </c:pt>
                <c:pt idx="6">
                  <c:v>163.83224235043386</c:v>
                </c:pt>
                <c:pt idx="7">
                  <c:v>162.63348946135832</c:v>
                </c:pt>
                <c:pt idx="8">
                  <c:v>162.72679469990294</c:v>
                </c:pt>
                <c:pt idx="9">
                  <c:v>162.82489514679449</c:v>
                </c:pt>
              </c:numCache>
            </c:numRef>
          </c:val>
          <c:extLst>
            <c:ext xmlns:c16="http://schemas.microsoft.com/office/drawing/2014/chart" uri="{C3380CC4-5D6E-409C-BE32-E72D297353CC}">
              <c16:uniqueId val="{00000000-523C-4FE4-99DA-C84ABD198CCF}"/>
            </c:ext>
          </c:extLst>
        </c:ser>
        <c:dLbls>
          <c:dLblPos val="outEnd"/>
          <c:showLegendKey val="0"/>
          <c:showVal val="1"/>
          <c:showCatName val="0"/>
          <c:showSerName val="0"/>
          <c:showPercent val="0"/>
          <c:showBubbleSize val="0"/>
        </c:dLbls>
        <c:gapWidth val="116"/>
        <c:overlap val="49"/>
        <c:axId val="1136002775"/>
        <c:axId val="1136003103"/>
      </c:barChart>
      <c:catAx>
        <c:axId val="1136002775"/>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crossAx val="1136003103"/>
        <c:crosses val="autoZero"/>
        <c:auto val="1"/>
        <c:lblAlgn val="ctr"/>
        <c:lblOffset val="100"/>
        <c:noMultiLvlLbl val="0"/>
      </c:catAx>
      <c:valAx>
        <c:axId val="1136003103"/>
        <c:scaling>
          <c:orientation val="minMax"/>
          <c:max val="180"/>
          <c:min val="0"/>
        </c:scaling>
        <c:delete val="0"/>
        <c:axPos val="l"/>
        <c:numFmt formatCode="&quot;$&quot;#,##0.00"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crossAx val="1136002775"/>
        <c:crosses val="autoZero"/>
        <c:crossBetween val="between"/>
        <c:majorUnit val="30"/>
        <c:minorUnit val="2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[Capstone - Huerta.xlsx]Scratch!PivotTable8</c:name>
    <c:fmtId val="17"/>
  </c:pivotSource>
  <c:chart>
    <c:title>
      <c:tx>
        <c:rich>
          <a:bodyPr rot="0" spcFirstLastPara="1" vertOverflow="ellipsis" vert="horz" wrap="square" anchor="ctr" anchorCtr="1"/>
          <a:lstStyle/>
          <a:p>
            <a:pPr>
              <a:defRPr sz="2000" b="1" i="0" u="none" strike="noStrike" kern="1200" spc="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r>
              <a:rPr lang="en-US" sz="2000" dirty="0">
                <a:latin typeface="Ebrima" panose="02000000000000000000" pitchFamily="2" charset="0"/>
                <a:ea typeface="Ebrima" panose="02000000000000000000" pitchFamily="2" charset="0"/>
                <a:cs typeface="Ebrima" panose="02000000000000000000" pitchFamily="2" charset="0"/>
              </a:rPr>
              <a:t>Bottom 10</a:t>
            </a:r>
            <a:r>
              <a:rPr lang="en-US" sz="2000" baseline="0" dirty="0">
                <a:latin typeface="Ebrima" panose="02000000000000000000" pitchFamily="2" charset="0"/>
                <a:ea typeface="Ebrima" panose="02000000000000000000" pitchFamily="2" charset="0"/>
                <a:cs typeface="Ebrima" panose="02000000000000000000" pitchFamily="2" charset="0"/>
              </a:rPr>
              <a:t> Branches by Revenue Per Day</a:t>
            </a:r>
            <a:endParaRPr lang="en-US" sz="2000" dirty="0">
              <a:latin typeface="Ebrima" panose="02000000000000000000" pitchFamily="2" charset="0"/>
              <a:ea typeface="Ebrima" panose="02000000000000000000" pitchFamily="2" charset="0"/>
              <a:cs typeface="Ebrima" panose="02000000000000000000" pitchFamily="2" charset="0"/>
            </a:endParaRPr>
          </a:p>
        </c:rich>
      </c:tx>
      <c:layout>
        <c:manualLayout>
          <c:xMode val="edge"/>
          <c:yMode val="edge"/>
          <c:x val="0.25245913863039848"/>
          <c:y val="2.4863564677168423E-2"/>
        </c:manualLayout>
      </c:layout>
      <c:overlay val="0"/>
      <c:spPr>
        <a:noFill/>
        <a:ln>
          <a:noFill/>
        </a:ln>
        <a:effectLst/>
      </c:spPr>
      <c:txPr>
        <a:bodyPr rot="0" spcFirstLastPara="1" vertOverflow="ellipsis" vert="horz" wrap="square" anchor="ctr" anchorCtr="1"/>
        <a:lstStyle/>
        <a:p>
          <a:pPr>
            <a:defRPr sz="2000" b="1" i="0" u="none" strike="noStrike" kern="1200" spc="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Scratch!$E$77</c:f>
              <c:strCache>
                <c:ptCount val="1"/>
                <c:pt idx="0">
                  <c:v>Total</c:v>
                </c:pt>
              </c:strCache>
            </c:strRef>
          </c:tx>
          <c:spPr>
            <a:solidFill>
              <a:srgbClr val="E4831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Scratch!$D$78:$D$88</c:f>
              <c:strCache>
                <c:ptCount val="10"/>
                <c:pt idx="0">
                  <c:v>Michigan</c:v>
                </c:pt>
                <c:pt idx="1">
                  <c:v>District of Columbia</c:v>
                </c:pt>
                <c:pt idx="2">
                  <c:v>Minnesota</c:v>
                </c:pt>
                <c:pt idx="3">
                  <c:v>Nevada</c:v>
                </c:pt>
                <c:pt idx="4">
                  <c:v>New Jersey</c:v>
                </c:pt>
                <c:pt idx="5">
                  <c:v>New York</c:v>
                </c:pt>
                <c:pt idx="6">
                  <c:v>California</c:v>
                </c:pt>
                <c:pt idx="7">
                  <c:v>Pennsylvania</c:v>
                </c:pt>
                <c:pt idx="8">
                  <c:v>Iowa</c:v>
                </c:pt>
                <c:pt idx="9">
                  <c:v>Arizona</c:v>
                </c:pt>
              </c:strCache>
            </c:strRef>
          </c:cat>
          <c:val>
            <c:numRef>
              <c:f>Scratch!$E$78:$E$88</c:f>
              <c:numCache>
                <c:formatCode>"$"#,##0.00</c:formatCode>
                <c:ptCount val="10"/>
                <c:pt idx="0">
                  <c:v>162.31410788508748</c:v>
                </c:pt>
                <c:pt idx="1">
                  <c:v>162.24468055941523</c:v>
                </c:pt>
                <c:pt idx="2">
                  <c:v>162.20184376516255</c:v>
                </c:pt>
                <c:pt idx="3">
                  <c:v>162.1358306188925</c:v>
                </c:pt>
                <c:pt idx="4">
                  <c:v>161.78493259318</c:v>
                </c:pt>
                <c:pt idx="5">
                  <c:v>161.57982833760437</c:v>
                </c:pt>
                <c:pt idx="6">
                  <c:v>161.14254335414259</c:v>
                </c:pt>
                <c:pt idx="7">
                  <c:v>161.13296089385474</c:v>
                </c:pt>
                <c:pt idx="8">
                  <c:v>161.06723125070383</c:v>
                </c:pt>
                <c:pt idx="9">
                  <c:v>160.88076261915924</c:v>
                </c:pt>
              </c:numCache>
            </c:numRef>
          </c:val>
          <c:extLst>
            <c:ext xmlns:c16="http://schemas.microsoft.com/office/drawing/2014/chart" uri="{C3380CC4-5D6E-409C-BE32-E72D297353CC}">
              <c16:uniqueId val="{00000000-4417-4E22-86BD-0D94F1312EB1}"/>
            </c:ext>
          </c:extLst>
        </c:ser>
        <c:dLbls>
          <c:dLblPos val="outEnd"/>
          <c:showLegendKey val="0"/>
          <c:showVal val="1"/>
          <c:showCatName val="0"/>
          <c:showSerName val="0"/>
          <c:showPercent val="0"/>
          <c:showBubbleSize val="0"/>
        </c:dLbls>
        <c:gapWidth val="87"/>
        <c:overlap val="15"/>
        <c:axId val="1136002775"/>
        <c:axId val="1136003103"/>
      </c:barChart>
      <c:catAx>
        <c:axId val="1136002775"/>
        <c:scaling>
          <c:orientation val="minMax"/>
        </c:scaling>
        <c:delete val="0"/>
        <c:axPos val="b"/>
        <c:numFmt formatCode="General" sourceLinked="1"/>
        <c:majorTickMark val="out"/>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crossAx val="1136003103"/>
        <c:crosses val="autoZero"/>
        <c:auto val="1"/>
        <c:lblAlgn val="ctr"/>
        <c:lblOffset val="100"/>
        <c:noMultiLvlLbl val="0"/>
      </c:catAx>
      <c:valAx>
        <c:axId val="1136003103"/>
        <c:scaling>
          <c:orientation val="minMax"/>
          <c:min val="0"/>
        </c:scaling>
        <c:delete val="0"/>
        <c:axPos val="l"/>
        <c:numFmt formatCode="&quot;$&quot;#,##0.00"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crossAx val="1136002775"/>
        <c:crosses val="autoZero"/>
        <c:crossBetween val="between"/>
      </c:valAx>
      <c:spPr>
        <a:noFill/>
        <a:ln>
          <a:noFill/>
        </a:ln>
        <a:effectLst/>
      </c:spPr>
    </c:plotArea>
    <c:plotVisOnly val="1"/>
    <c:dispBlanksAs val="gap"/>
    <c:showDLblsOverMax val="0"/>
    <c:extLst/>
  </c:chart>
  <c:spPr>
    <a:solidFill>
      <a:schemeClr val="bg1"/>
    </a:solid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[Capstone - Huerta.xlsx]Scratch!PivotTable4</c:name>
    <c:fmtId val="1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r>
              <a:rPr lang="en-US" dirty="0">
                <a:latin typeface="Ebrima" panose="02000000000000000000" pitchFamily="2" charset="0"/>
                <a:ea typeface="Ebrima" panose="02000000000000000000" pitchFamily="2" charset="0"/>
                <a:cs typeface="Ebrima" panose="02000000000000000000" pitchFamily="2" charset="0"/>
              </a:rPr>
              <a:t>Top Ten Vehicles</a:t>
            </a:r>
            <a:r>
              <a:rPr lang="en-US" baseline="0" dirty="0">
                <a:latin typeface="Ebrima" panose="02000000000000000000" pitchFamily="2" charset="0"/>
                <a:ea typeface="Ebrima" panose="02000000000000000000" pitchFamily="2" charset="0"/>
                <a:cs typeface="Ebrima" panose="02000000000000000000" pitchFamily="2" charset="0"/>
              </a:rPr>
              <a:t> by Total Profit</a:t>
            </a:r>
            <a:endParaRPr lang="en-US" dirty="0">
              <a:latin typeface="Ebrima" panose="02000000000000000000" pitchFamily="2" charset="0"/>
              <a:ea typeface="Ebrima" panose="02000000000000000000" pitchFamily="2" charset="0"/>
              <a:cs typeface="Ebrima" panose="02000000000000000000" pitchFamily="2" charset="0"/>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Scratch!$H$75</c:f>
              <c:strCache>
                <c:ptCount val="1"/>
                <c:pt idx="0">
                  <c:v>Total</c:v>
                </c:pt>
              </c:strCache>
            </c:strRef>
          </c:tx>
          <c:spPr>
            <a:solidFill>
              <a:schemeClr val="accent1"/>
            </a:solidFill>
            <a:ln>
              <a:noFill/>
            </a:ln>
            <a:effectLst/>
          </c:spPr>
          <c:invertIfNegative val="0"/>
          <c:cat>
            <c:strRef>
              <c:f>Scratch!$G$76:$G$86</c:f>
              <c:strCache>
                <c:ptCount val="10"/>
                <c:pt idx="0">
                  <c:v>Chevrolet Grand Marquis</c:v>
                </c:pt>
                <c:pt idx="1">
                  <c:v>Chevrolet J</c:v>
                </c:pt>
                <c:pt idx="2">
                  <c:v>Ford F250</c:v>
                </c:pt>
                <c:pt idx="3">
                  <c:v>Audi LS</c:v>
                </c:pt>
                <c:pt idx="4">
                  <c:v>Audi Pajero</c:v>
                </c:pt>
                <c:pt idx="5">
                  <c:v>Chevrolet Civic</c:v>
                </c:pt>
                <c:pt idx="6">
                  <c:v>Ford Cabriolet</c:v>
                </c:pt>
                <c:pt idx="7">
                  <c:v>Chevrolet Bonneville</c:v>
                </c:pt>
                <c:pt idx="8">
                  <c:v>Ford Taurus</c:v>
                </c:pt>
                <c:pt idx="9">
                  <c:v>Ford 4Runner</c:v>
                </c:pt>
              </c:strCache>
            </c:strRef>
          </c:cat>
          <c:val>
            <c:numRef>
              <c:f>Scratch!$H$76:$H$86</c:f>
              <c:numCache>
                <c:formatCode>General</c:formatCode>
                <c:ptCount val="10"/>
                <c:pt idx="0">
                  <c:v>24080.92</c:v>
                </c:pt>
                <c:pt idx="1">
                  <c:v>24338.879999999997</c:v>
                </c:pt>
                <c:pt idx="2">
                  <c:v>24390.959999999999</c:v>
                </c:pt>
                <c:pt idx="3">
                  <c:v>25438.799999999996</c:v>
                </c:pt>
                <c:pt idx="4">
                  <c:v>25492.44</c:v>
                </c:pt>
                <c:pt idx="5">
                  <c:v>25902.559999999998</c:v>
                </c:pt>
                <c:pt idx="6">
                  <c:v>27213</c:v>
                </c:pt>
                <c:pt idx="7">
                  <c:v>27406.36</c:v>
                </c:pt>
                <c:pt idx="8">
                  <c:v>27915.32</c:v>
                </c:pt>
                <c:pt idx="9">
                  <c:v>30566.720000000001</c:v>
                </c:pt>
              </c:numCache>
            </c:numRef>
          </c:val>
          <c:extLst>
            <c:ext xmlns:c16="http://schemas.microsoft.com/office/drawing/2014/chart" uri="{C3380CC4-5D6E-409C-BE32-E72D297353CC}">
              <c16:uniqueId val="{00000000-A1E3-4F33-A562-32A0DDFFC1A6}"/>
            </c:ext>
          </c:extLst>
        </c:ser>
        <c:dLbls>
          <c:showLegendKey val="0"/>
          <c:showVal val="0"/>
          <c:showCatName val="0"/>
          <c:showSerName val="0"/>
          <c:showPercent val="0"/>
          <c:showBubbleSize val="0"/>
        </c:dLbls>
        <c:gapWidth val="182"/>
        <c:axId val="601521568"/>
        <c:axId val="601523208"/>
      </c:barChart>
      <c:catAx>
        <c:axId val="6015215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crossAx val="601523208"/>
        <c:crosses val="autoZero"/>
        <c:auto val="1"/>
        <c:lblAlgn val="ctr"/>
        <c:lblOffset val="100"/>
        <c:noMultiLvlLbl val="0"/>
      </c:catAx>
      <c:valAx>
        <c:axId val="601523208"/>
        <c:scaling>
          <c:orientation val="minMax"/>
        </c:scaling>
        <c:delete val="0"/>
        <c:axPos val="b"/>
        <c:majorGridlines>
          <c:spPr>
            <a:ln w="9525" cap="flat" cmpd="sng" algn="ctr">
              <a:solidFill>
                <a:schemeClr val="tx1">
                  <a:lumMod val="15000"/>
                  <a:lumOff val="85000"/>
                </a:schemeClr>
              </a:solidFill>
              <a:round/>
            </a:ln>
            <a:effectLst/>
          </c:spPr>
        </c:majorGridlines>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crossAx val="60152156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[Capstone - Huerta.xlsx]Scratch!PivotTable3</c:name>
    <c:fmtId val="7"/>
  </c:pivotSource>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r>
              <a:rPr lang="en-US" sz="1800"/>
              <a:t>Average</a:t>
            </a:r>
            <a:r>
              <a:rPr lang="en-US" sz="1800" baseline="0"/>
              <a:t> Profit Per Car-Day vs Total Number of Cars</a:t>
            </a:r>
            <a:endParaRPr lang="en-US" sz="1800"/>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1"/>
          <c:order val="1"/>
          <c:tx>
            <c:strRef>
              <c:f>Scratch!$C$2</c:f>
              <c:strCache>
                <c:ptCount val="1"/>
                <c:pt idx="0">
                  <c:v>Sum of #_vehicles</c:v>
                </c:pt>
              </c:strCache>
            </c:strRef>
          </c:tx>
          <c:spPr>
            <a:solidFill>
              <a:schemeClr val="accent2"/>
            </a:solidFill>
            <a:ln>
              <a:noFill/>
            </a:ln>
            <a:effectLst/>
          </c:spPr>
          <c:invertIfNegative val="0"/>
          <c:cat>
            <c:strRef>
              <c:f>Scratch!$A$3:$A$76</c:f>
              <c:strCache>
                <c:ptCount val="73"/>
                <c:pt idx="0">
                  <c:v>Acura</c:v>
                </c:pt>
                <c:pt idx="1">
                  <c:v>Alfa Romeo</c:v>
                </c:pt>
                <c:pt idx="2">
                  <c:v>Aptera</c:v>
                </c:pt>
                <c:pt idx="3">
                  <c:v>Aston Martin</c:v>
                </c:pt>
                <c:pt idx="4">
                  <c:v>Audi</c:v>
                </c:pt>
                <c:pt idx="5">
                  <c:v>Austin</c:v>
                </c:pt>
                <c:pt idx="6">
                  <c:v>Bentley</c:v>
                </c:pt>
                <c:pt idx="7">
                  <c:v>BMW</c:v>
                </c:pt>
                <c:pt idx="8">
                  <c:v>Buick</c:v>
                </c:pt>
                <c:pt idx="9">
                  <c:v>Cadillac</c:v>
                </c:pt>
                <c:pt idx="10">
                  <c:v>Chevrolet</c:v>
                </c:pt>
                <c:pt idx="11">
                  <c:v>Chrysler</c:v>
                </c:pt>
                <c:pt idx="12">
                  <c:v>Citro√´n</c:v>
                </c:pt>
                <c:pt idx="13">
                  <c:v>Corbin</c:v>
                </c:pt>
                <c:pt idx="14">
                  <c:v>Daewoo</c:v>
                </c:pt>
                <c:pt idx="15">
                  <c:v>Daihatsu</c:v>
                </c:pt>
                <c:pt idx="16">
                  <c:v>Dodge</c:v>
                </c:pt>
                <c:pt idx="17">
                  <c:v>Eagle</c:v>
                </c:pt>
                <c:pt idx="18">
                  <c:v>Ferrari</c:v>
                </c:pt>
                <c:pt idx="19">
                  <c:v>Fiat</c:v>
                </c:pt>
                <c:pt idx="20">
                  <c:v>Ford</c:v>
                </c:pt>
                <c:pt idx="21">
                  <c:v>Geo</c:v>
                </c:pt>
                <c:pt idx="22">
                  <c:v>GMC</c:v>
                </c:pt>
                <c:pt idx="23">
                  <c:v>Hillman</c:v>
                </c:pt>
                <c:pt idx="24">
                  <c:v>Holden</c:v>
                </c:pt>
                <c:pt idx="25">
                  <c:v>Honda</c:v>
                </c:pt>
                <c:pt idx="26">
                  <c:v>Hummer</c:v>
                </c:pt>
                <c:pt idx="27">
                  <c:v>Hyundai</c:v>
                </c:pt>
                <c:pt idx="28">
                  <c:v>Infiniti</c:v>
                </c:pt>
                <c:pt idx="29">
                  <c:v>Isuzu</c:v>
                </c:pt>
                <c:pt idx="30">
                  <c:v>Jaguar</c:v>
                </c:pt>
                <c:pt idx="31">
                  <c:v>Jeep</c:v>
                </c:pt>
                <c:pt idx="32">
                  <c:v>Jensen</c:v>
                </c:pt>
                <c:pt idx="33">
                  <c:v>Kia</c:v>
                </c:pt>
                <c:pt idx="34">
                  <c:v>Lamborghini</c:v>
                </c:pt>
                <c:pt idx="35">
                  <c:v>Land Rover</c:v>
                </c:pt>
                <c:pt idx="36">
                  <c:v>Lexus</c:v>
                </c:pt>
                <c:pt idx="37">
                  <c:v>Lincoln</c:v>
                </c:pt>
                <c:pt idx="38">
                  <c:v>Lotus</c:v>
                </c:pt>
                <c:pt idx="39">
                  <c:v>Maserati</c:v>
                </c:pt>
                <c:pt idx="40">
                  <c:v>Maybach</c:v>
                </c:pt>
                <c:pt idx="41">
                  <c:v>Mazda</c:v>
                </c:pt>
                <c:pt idx="42">
                  <c:v>McLaren</c:v>
                </c:pt>
                <c:pt idx="43">
                  <c:v>Mercedes-Benz</c:v>
                </c:pt>
                <c:pt idx="44">
                  <c:v>Mercury</c:v>
                </c:pt>
                <c:pt idx="45">
                  <c:v>Merkur</c:v>
                </c:pt>
                <c:pt idx="46">
                  <c:v>MG</c:v>
                </c:pt>
                <c:pt idx="47">
                  <c:v>MINI</c:v>
                </c:pt>
                <c:pt idx="48">
                  <c:v>Mitsubishi</c:v>
                </c:pt>
                <c:pt idx="49">
                  <c:v>Morgan</c:v>
                </c:pt>
                <c:pt idx="50">
                  <c:v>Nissan</c:v>
                </c:pt>
                <c:pt idx="51">
                  <c:v>Oldsmobile</c:v>
                </c:pt>
                <c:pt idx="52">
                  <c:v>Panoz</c:v>
                </c:pt>
                <c:pt idx="53">
                  <c:v>Peugeot</c:v>
                </c:pt>
                <c:pt idx="54">
                  <c:v>Plymouth</c:v>
                </c:pt>
                <c:pt idx="55">
                  <c:v>Pontiac</c:v>
                </c:pt>
                <c:pt idx="56">
                  <c:v>Porsche</c:v>
                </c:pt>
                <c:pt idx="57">
                  <c:v>Ram</c:v>
                </c:pt>
                <c:pt idx="58">
                  <c:v>Renault</c:v>
                </c:pt>
                <c:pt idx="59">
                  <c:v>Rolls-Royce</c:v>
                </c:pt>
                <c:pt idx="60">
                  <c:v>Saab</c:v>
                </c:pt>
                <c:pt idx="61">
                  <c:v>Saturn</c:v>
                </c:pt>
                <c:pt idx="62">
                  <c:v>Scion</c:v>
                </c:pt>
                <c:pt idx="63">
                  <c:v>Shelby</c:v>
                </c:pt>
                <c:pt idx="64">
                  <c:v>Smart</c:v>
                </c:pt>
                <c:pt idx="65">
                  <c:v>Spyker</c:v>
                </c:pt>
                <c:pt idx="66">
                  <c:v>Studebaker</c:v>
                </c:pt>
                <c:pt idx="67">
                  <c:v>Subaru</c:v>
                </c:pt>
                <c:pt idx="68">
                  <c:v>Suzuki</c:v>
                </c:pt>
                <c:pt idx="69">
                  <c:v>Tesla</c:v>
                </c:pt>
                <c:pt idx="70">
                  <c:v>Toyota</c:v>
                </c:pt>
                <c:pt idx="71">
                  <c:v>Volkswagen</c:v>
                </c:pt>
                <c:pt idx="72">
                  <c:v>Volvo</c:v>
                </c:pt>
              </c:strCache>
            </c:strRef>
          </c:cat>
          <c:val>
            <c:numRef>
              <c:f>Scratch!$C$3:$C$76</c:f>
              <c:numCache>
                <c:formatCode>General</c:formatCode>
                <c:ptCount val="73"/>
                <c:pt idx="0">
                  <c:v>52</c:v>
                </c:pt>
                <c:pt idx="1">
                  <c:v>6</c:v>
                </c:pt>
                <c:pt idx="2">
                  <c:v>1</c:v>
                </c:pt>
                <c:pt idx="3">
                  <c:v>30</c:v>
                </c:pt>
                <c:pt idx="4">
                  <c:v>151</c:v>
                </c:pt>
                <c:pt idx="5">
                  <c:v>4</c:v>
                </c:pt>
                <c:pt idx="6">
                  <c:v>23</c:v>
                </c:pt>
                <c:pt idx="7">
                  <c:v>165</c:v>
                </c:pt>
                <c:pt idx="8">
                  <c:v>98</c:v>
                </c:pt>
                <c:pt idx="9">
                  <c:v>94</c:v>
                </c:pt>
                <c:pt idx="10">
                  <c:v>508</c:v>
                </c:pt>
                <c:pt idx="11">
                  <c:v>84</c:v>
                </c:pt>
                <c:pt idx="12">
                  <c:v>3</c:v>
                </c:pt>
                <c:pt idx="13">
                  <c:v>1</c:v>
                </c:pt>
                <c:pt idx="14">
                  <c:v>9</c:v>
                </c:pt>
                <c:pt idx="15">
                  <c:v>3</c:v>
                </c:pt>
                <c:pt idx="16">
                  <c:v>331</c:v>
                </c:pt>
                <c:pt idx="17">
                  <c:v>14</c:v>
                </c:pt>
                <c:pt idx="18">
                  <c:v>15</c:v>
                </c:pt>
                <c:pt idx="19">
                  <c:v>2</c:v>
                </c:pt>
                <c:pt idx="20">
                  <c:v>576</c:v>
                </c:pt>
                <c:pt idx="21">
                  <c:v>9</c:v>
                </c:pt>
                <c:pt idx="22">
                  <c:v>237</c:v>
                </c:pt>
                <c:pt idx="23">
                  <c:v>1</c:v>
                </c:pt>
                <c:pt idx="24">
                  <c:v>2</c:v>
                </c:pt>
                <c:pt idx="25">
                  <c:v>131</c:v>
                </c:pt>
                <c:pt idx="26">
                  <c:v>16</c:v>
                </c:pt>
                <c:pt idx="27">
                  <c:v>81</c:v>
                </c:pt>
                <c:pt idx="28">
                  <c:v>58</c:v>
                </c:pt>
                <c:pt idx="29">
                  <c:v>34</c:v>
                </c:pt>
                <c:pt idx="30">
                  <c:v>33</c:v>
                </c:pt>
                <c:pt idx="31">
                  <c:v>55</c:v>
                </c:pt>
                <c:pt idx="32">
                  <c:v>3</c:v>
                </c:pt>
                <c:pt idx="33">
                  <c:v>62</c:v>
                </c:pt>
                <c:pt idx="34">
                  <c:v>28</c:v>
                </c:pt>
                <c:pt idx="35">
                  <c:v>55</c:v>
                </c:pt>
                <c:pt idx="36">
                  <c:v>90</c:v>
                </c:pt>
                <c:pt idx="37">
                  <c:v>86</c:v>
                </c:pt>
                <c:pt idx="38">
                  <c:v>33</c:v>
                </c:pt>
                <c:pt idx="39">
                  <c:v>30</c:v>
                </c:pt>
                <c:pt idx="40">
                  <c:v>10</c:v>
                </c:pt>
                <c:pt idx="41">
                  <c:v>152</c:v>
                </c:pt>
                <c:pt idx="42">
                  <c:v>2</c:v>
                </c:pt>
                <c:pt idx="43">
                  <c:v>167</c:v>
                </c:pt>
                <c:pt idx="44">
                  <c:v>108</c:v>
                </c:pt>
                <c:pt idx="45">
                  <c:v>3</c:v>
                </c:pt>
                <c:pt idx="46">
                  <c:v>2</c:v>
                </c:pt>
                <c:pt idx="47">
                  <c:v>9</c:v>
                </c:pt>
                <c:pt idx="48">
                  <c:v>219</c:v>
                </c:pt>
                <c:pt idx="49">
                  <c:v>2</c:v>
                </c:pt>
                <c:pt idx="50">
                  <c:v>134</c:v>
                </c:pt>
                <c:pt idx="51">
                  <c:v>59</c:v>
                </c:pt>
                <c:pt idx="52">
                  <c:v>1</c:v>
                </c:pt>
                <c:pt idx="53">
                  <c:v>1</c:v>
                </c:pt>
                <c:pt idx="54">
                  <c:v>40</c:v>
                </c:pt>
                <c:pt idx="55">
                  <c:v>178</c:v>
                </c:pt>
                <c:pt idx="56">
                  <c:v>61</c:v>
                </c:pt>
                <c:pt idx="57">
                  <c:v>5</c:v>
                </c:pt>
                <c:pt idx="58">
                  <c:v>2</c:v>
                </c:pt>
                <c:pt idx="59">
                  <c:v>6</c:v>
                </c:pt>
                <c:pt idx="60">
                  <c:v>34</c:v>
                </c:pt>
                <c:pt idx="61">
                  <c:v>24</c:v>
                </c:pt>
                <c:pt idx="62">
                  <c:v>15</c:v>
                </c:pt>
                <c:pt idx="63">
                  <c:v>1</c:v>
                </c:pt>
                <c:pt idx="64">
                  <c:v>1</c:v>
                </c:pt>
                <c:pt idx="65">
                  <c:v>3</c:v>
                </c:pt>
                <c:pt idx="66">
                  <c:v>4</c:v>
                </c:pt>
                <c:pt idx="67">
                  <c:v>70</c:v>
                </c:pt>
                <c:pt idx="68">
                  <c:v>71</c:v>
                </c:pt>
                <c:pt idx="69">
                  <c:v>2</c:v>
                </c:pt>
                <c:pt idx="70">
                  <c:v>265</c:v>
                </c:pt>
                <c:pt idx="71">
                  <c:v>182</c:v>
                </c:pt>
                <c:pt idx="72">
                  <c:v>83</c:v>
                </c:pt>
              </c:numCache>
            </c:numRef>
          </c:val>
          <c:extLst>
            <c:ext xmlns:c16="http://schemas.microsoft.com/office/drawing/2014/chart" uri="{C3380CC4-5D6E-409C-BE32-E72D297353CC}">
              <c16:uniqueId val="{00000000-99DE-461C-ADB8-97B3038B474C}"/>
            </c:ext>
          </c:extLst>
        </c:ser>
        <c:dLbls>
          <c:showLegendKey val="0"/>
          <c:showVal val="0"/>
          <c:showCatName val="0"/>
          <c:showSerName val="0"/>
          <c:showPercent val="0"/>
          <c:showBubbleSize val="0"/>
        </c:dLbls>
        <c:gapWidth val="150"/>
        <c:axId val="1288613064"/>
        <c:axId val="1288612080"/>
      </c:barChart>
      <c:lineChart>
        <c:grouping val="standard"/>
        <c:varyColors val="0"/>
        <c:ser>
          <c:idx val="0"/>
          <c:order val="0"/>
          <c:tx>
            <c:strRef>
              <c:f>Scratch!$B$2</c:f>
              <c:strCache>
                <c:ptCount val="1"/>
                <c:pt idx="0">
                  <c:v>Average of profit_per_day</c:v>
                </c:pt>
              </c:strCache>
            </c:strRef>
          </c:tx>
          <c:spPr>
            <a:ln w="28575" cap="rnd">
              <a:solidFill>
                <a:schemeClr val="accent1"/>
              </a:solidFill>
              <a:round/>
            </a:ln>
            <a:effectLst/>
          </c:spPr>
          <c:marker>
            <c:symbol val="none"/>
          </c:marker>
          <c:cat>
            <c:strRef>
              <c:f>Scratch!$A$3:$A$76</c:f>
              <c:strCache>
                <c:ptCount val="73"/>
                <c:pt idx="0">
                  <c:v>Acura</c:v>
                </c:pt>
                <c:pt idx="1">
                  <c:v>Alfa Romeo</c:v>
                </c:pt>
                <c:pt idx="2">
                  <c:v>Aptera</c:v>
                </c:pt>
                <c:pt idx="3">
                  <c:v>Aston Martin</c:v>
                </c:pt>
                <c:pt idx="4">
                  <c:v>Audi</c:v>
                </c:pt>
                <c:pt idx="5">
                  <c:v>Austin</c:v>
                </c:pt>
                <c:pt idx="6">
                  <c:v>Bentley</c:v>
                </c:pt>
                <c:pt idx="7">
                  <c:v>BMW</c:v>
                </c:pt>
                <c:pt idx="8">
                  <c:v>Buick</c:v>
                </c:pt>
                <c:pt idx="9">
                  <c:v>Cadillac</c:v>
                </c:pt>
                <c:pt idx="10">
                  <c:v>Chevrolet</c:v>
                </c:pt>
                <c:pt idx="11">
                  <c:v>Chrysler</c:v>
                </c:pt>
                <c:pt idx="12">
                  <c:v>Citro√´n</c:v>
                </c:pt>
                <c:pt idx="13">
                  <c:v>Corbin</c:v>
                </c:pt>
                <c:pt idx="14">
                  <c:v>Daewoo</c:v>
                </c:pt>
                <c:pt idx="15">
                  <c:v>Daihatsu</c:v>
                </c:pt>
                <c:pt idx="16">
                  <c:v>Dodge</c:v>
                </c:pt>
                <c:pt idx="17">
                  <c:v>Eagle</c:v>
                </c:pt>
                <c:pt idx="18">
                  <c:v>Ferrari</c:v>
                </c:pt>
                <c:pt idx="19">
                  <c:v>Fiat</c:v>
                </c:pt>
                <c:pt idx="20">
                  <c:v>Ford</c:v>
                </c:pt>
                <c:pt idx="21">
                  <c:v>Geo</c:v>
                </c:pt>
                <c:pt idx="22">
                  <c:v>GMC</c:v>
                </c:pt>
                <c:pt idx="23">
                  <c:v>Hillman</c:v>
                </c:pt>
                <c:pt idx="24">
                  <c:v>Holden</c:v>
                </c:pt>
                <c:pt idx="25">
                  <c:v>Honda</c:v>
                </c:pt>
                <c:pt idx="26">
                  <c:v>Hummer</c:v>
                </c:pt>
                <c:pt idx="27">
                  <c:v>Hyundai</c:v>
                </c:pt>
                <c:pt idx="28">
                  <c:v>Infiniti</c:v>
                </c:pt>
                <c:pt idx="29">
                  <c:v>Isuzu</c:v>
                </c:pt>
                <c:pt idx="30">
                  <c:v>Jaguar</c:v>
                </c:pt>
                <c:pt idx="31">
                  <c:v>Jeep</c:v>
                </c:pt>
                <c:pt idx="32">
                  <c:v>Jensen</c:v>
                </c:pt>
                <c:pt idx="33">
                  <c:v>Kia</c:v>
                </c:pt>
                <c:pt idx="34">
                  <c:v>Lamborghini</c:v>
                </c:pt>
                <c:pt idx="35">
                  <c:v>Land Rover</c:v>
                </c:pt>
                <c:pt idx="36">
                  <c:v>Lexus</c:v>
                </c:pt>
                <c:pt idx="37">
                  <c:v>Lincoln</c:v>
                </c:pt>
                <c:pt idx="38">
                  <c:v>Lotus</c:v>
                </c:pt>
                <c:pt idx="39">
                  <c:v>Maserati</c:v>
                </c:pt>
                <c:pt idx="40">
                  <c:v>Maybach</c:v>
                </c:pt>
                <c:pt idx="41">
                  <c:v>Mazda</c:v>
                </c:pt>
                <c:pt idx="42">
                  <c:v>McLaren</c:v>
                </c:pt>
                <c:pt idx="43">
                  <c:v>Mercedes-Benz</c:v>
                </c:pt>
                <c:pt idx="44">
                  <c:v>Mercury</c:v>
                </c:pt>
                <c:pt idx="45">
                  <c:v>Merkur</c:v>
                </c:pt>
                <c:pt idx="46">
                  <c:v>MG</c:v>
                </c:pt>
                <c:pt idx="47">
                  <c:v>MINI</c:v>
                </c:pt>
                <c:pt idx="48">
                  <c:v>Mitsubishi</c:v>
                </c:pt>
                <c:pt idx="49">
                  <c:v>Morgan</c:v>
                </c:pt>
                <c:pt idx="50">
                  <c:v>Nissan</c:v>
                </c:pt>
                <c:pt idx="51">
                  <c:v>Oldsmobile</c:v>
                </c:pt>
                <c:pt idx="52">
                  <c:v>Panoz</c:v>
                </c:pt>
                <c:pt idx="53">
                  <c:v>Peugeot</c:v>
                </c:pt>
                <c:pt idx="54">
                  <c:v>Plymouth</c:v>
                </c:pt>
                <c:pt idx="55">
                  <c:v>Pontiac</c:v>
                </c:pt>
                <c:pt idx="56">
                  <c:v>Porsche</c:v>
                </c:pt>
                <c:pt idx="57">
                  <c:v>Ram</c:v>
                </c:pt>
                <c:pt idx="58">
                  <c:v>Renault</c:v>
                </c:pt>
                <c:pt idx="59">
                  <c:v>Rolls-Royce</c:v>
                </c:pt>
                <c:pt idx="60">
                  <c:v>Saab</c:v>
                </c:pt>
                <c:pt idx="61">
                  <c:v>Saturn</c:v>
                </c:pt>
                <c:pt idx="62">
                  <c:v>Scion</c:v>
                </c:pt>
                <c:pt idx="63">
                  <c:v>Shelby</c:v>
                </c:pt>
                <c:pt idx="64">
                  <c:v>Smart</c:v>
                </c:pt>
                <c:pt idx="65">
                  <c:v>Spyker</c:v>
                </c:pt>
                <c:pt idx="66">
                  <c:v>Studebaker</c:v>
                </c:pt>
                <c:pt idx="67">
                  <c:v>Subaru</c:v>
                </c:pt>
                <c:pt idx="68">
                  <c:v>Suzuki</c:v>
                </c:pt>
                <c:pt idx="69">
                  <c:v>Tesla</c:v>
                </c:pt>
                <c:pt idx="70">
                  <c:v>Toyota</c:v>
                </c:pt>
                <c:pt idx="71">
                  <c:v>Volkswagen</c:v>
                </c:pt>
                <c:pt idx="72">
                  <c:v>Volvo</c:v>
                </c:pt>
              </c:strCache>
            </c:strRef>
          </c:cat>
          <c:val>
            <c:numRef>
              <c:f>Scratch!$B$3:$B$76</c:f>
              <c:numCache>
                <c:formatCode>General</c:formatCode>
                <c:ptCount val="73"/>
                <c:pt idx="0">
                  <c:v>55.360012967255614</c:v>
                </c:pt>
                <c:pt idx="1">
                  <c:v>42.828692070299063</c:v>
                </c:pt>
                <c:pt idx="2">
                  <c:v>74.789450549450535</c:v>
                </c:pt>
                <c:pt idx="3">
                  <c:v>48.227608222005877</c:v>
                </c:pt>
                <c:pt idx="4">
                  <c:v>57.341610149827062</c:v>
                </c:pt>
                <c:pt idx="5">
                  <c:v>46.151770765270768</c:v>
                </c:pt>
                <c:pt idx="6">
                  <c:v>47.765612481099147</c:v>
                </c:pt>
                <c:pt idx="7">
                  <c:v>58.160216688956453</c:v>
                </c:pt>
                <c:pt idx="8">
                  <c:v>54.649258696854133</c:v>
                </c:pt>
                <c:pt idx="9">
                  <c:v>54.526224753910562</c:v>
                </c:pt>
                <c:pt idx="10">
                  <c:v>56.86770949367606</c:v>
                </c:pt>
                <c:pt idx="11">
                  <c:v>60.491837846917122</c:v>
                </c:pt>
                <c:pt idx="12">
                  <c:v>33.664066049877377</c:v>
                </c:pt>
                <c:pt idx="13">
                  <c:v>61.930500000000009</c:v>
                </c:pt>
                <c:pt idx="14">
                  <c:v>61.405066943918527</c:v>
                </c:pt>
                <c:pt idx="15">
                  <c:v>58.323084112149537</c:v>
                </c:pt>
                <c:pt idx="16">
                  <c:v>56.82033046760877</c:v>
                </c:pt>
                <c:pt idx="17">
                  <c:v>36.863320753087507</c:v>
                </c:pt>
                <c:pt idx="18">
                  <c:v>44.03373787609641</c:v>
                </c:pt>
                <c:pt idx="19">
                  <c:v>62.303701298701299</c:v>
                </c:pt>
                <c:pt idx="20">
                  <c:v>58.115749374882178</c:v>
                </c:pt>
                <c:pt idx="21">
                  <c:v>46.34973754904339</c:v>
                </c:pt>
                <c:pt idx="22">
                  <c:v>55.502503701204603</c:v>
                </c:pt>
                <c:pt idx="23">
                  <c:v>61.723636363636366</c:v>
                </c:pt>
                <c:pt idx="24">
                  <c:v>61.701537381537385</c:v>
                </c:pt>
                <c:pt idx="25">
                  <c:v>58.474605265085721</c:v>
                </c:pt>
                <c:pt idx="26">
                  <c:v>39.59253609748599</c:v>
                </c:pt>
                <c:pt idx="27">
                  <c:v>57.060706693090836</c:v>
                </c:pt>
                <c:pt idx="28">
                  <c:v>61.383124057671481</c:v>
                </c:pt>
                <c:pt idx="29">
                  <c:v>62.529069126746997</c:v>
                </c:pt>
                <c:pt idx="30">
                  <c:v>54.947382657637476</c:v>
                </c:pt>
                <c:pt idx="31">
                  <c:v>55.145374014701758</c:v>
                </c:pt>
                <c:pt idx="32">
                  <c:v>38.26905198776759</c:v>
                </c:pt>
                <c:pt idx="33">
                  <c:v>62.738061116287241</c:v>
                </c:pt>
                <c:pt idx="34">
                  <c:v>47.540948655161998</c:v>
                </c:pt>
                <c:pt idx="35">
                  <c:v>52.9133667164269</c:v>
                </c:pt>
                <c:pt idx="36">
                  <c:v>59.443195272257206</c:v>
                </c:pt>
                <c:pt idx="37">
                  <c:v>56.156776030379895</c:v>
                </c:pt>
                <c:pt idx="38">
                  <c:v>51.399968430973395</c:v>
                </c:pt>
                <c:pt idx="39">
                  <c:v>52.57498532940815</c:v>
                </c:pt>
                <c:pt idx="40">
                  <c:v>53.012291986453178</c:v>
                </c:pt>
                <c:pt idx="41">
                  <c:v>56.730029867760607</c:v>
                </c:pt>
                <c:pt idx="42">
                  <c:v>47.895583333333335</c:v>
                </c:pt>
                <c:pt idx="43">
                  <c:v>55.370234832955752</c:v>
                </c:pt>
                <c:pt idx="44">
                  <c:v>50.986019541866938</c:v>
                </c:pt>
                <c:pt idx="45">
                  <c:v>64.130110917752106</c:v>
                </c:pt>
                <c:pt idx="46">
                  <c:v>55.01701818181818</c:v>
                </c:pt>
                <c:pt idx="47">
                  <c:v>55.237258445358648</c:v>
                </c:pt>
                <c:pt idx="48">
                  <c:v>58.263998241583749</c:v>
                </c:pt>
                <c:pt idx="49">
                  <c:v>59.633261722080135</c:v>
                </c:pt>
                <c:pt idx="50">
                  <c:v>60.759875450790972</c:v>
                </c:pt>
                <c:pt idx="51">
                  <c:v>54.314897875660314</c:v>
                </c:pt>
                <c:pt idx="52">
                  <c:v>74.860799999999998</c:v>
                </c:pt>
                <c:pt idx="53">
                  <c:v>46.929855072463766</c:v>
                </c:pt>
                <c:pt idx="54">
                  <c:v>55.353389738013995</c:v>
                </c:pt>
                <c:pt idx="55">
                  <c:v>53.552914524963882</c:v>
                </c:pt>
                <c:pt idx="56">
                  <c:v>53.737424297871307</c:v>
                </c:pt>
                <c:pt idx="57">
                  <c:v>59.250786453216243</c:v>
                </c:pt>
                <c:pt idx="58">
                  <c:v>53.58690472325921</c:v>
                </c:pt>
                <c:pt idx="59">
                  <c:v>56.779461768711258</c:v>
                </c:pt>
                <c:pt idx="60">
                  <c:v>58.08350947818159</c:v>
                </c:pt>
                <c:pt idx="61">
                  <c:v>73.486760211710433</c:v>
                </c:pt>
                <c:pt idx="62">
                  <c:v>47.133129161940879</c:v>
                </c:pt>
                <c:pt idx="63">
                  <c:v>31.586285714285701</c:v>
                </c:pt>
                <c:pt idx="64">
                  <c:v>77.12177777777778</c:v>
                </c:pt>
                <c:pt idx="65">
                  <c:v>30.063099575380793</c:v>
                </c:pt>
                <c:pt idx="66">
                  <c:v>42.94216770198026</c:v>
                </c:pt>
                <c:pt idx="67">
                  <c:v>54.649345725909782</c:v>
                </c:pt>
                <c:pt idx="68">
                  <c:v>58.744901115847142</c:v>
                </c:pt>
                <c:pt idx="69">
                  <c:v>79.270155604953942</c:v>
                </c:pt>
                <c:pt idx="70">
                  <c:v>52.829512870187898</c:v>
                </c:pt>
                <c:pt idx="71">
                  <c:v>56.812742758544921</c:v>
                </c:pt>
                <c:pt idx="72">
                  <c:v>56.909397631358097</c:v>
                </c:pt>
              </c:numCache>
            </c:numRef>
          </c:val>
          <c:smooth val="0"/>
          <c:extLst>
            <c:ext xmlns:c16="http://schemas.microsoft.com/office/drawing/2014/chart" uri="{C3380CC4-5D6E-409C-BE32-E72D297353CC}">
              <c16:uniqueId val="{00000001-99DE-461C-ADB8-97B3038B474C}"/>
            </c:ext>
          </c:extLst>
        </c:ser>
        <c:dLbls>
          <c:showLegendKey val="0"/>
          <c:showVal val="0"/>
          <c:showCatName val="0"/>
          <c:showSerName val="0"/>
          <c:showPercent val="0"/>
          <c:showBubbleSize val="0"/>
        </c:dLbls>
        <c:marker val="1"/>
        <c:smooth val="0"/>
        <c:axId val="512974608"/>
        <c:axId val="512971328"/>
      </c:lineChart>
      <c:catAx>
        <c:axId val="512974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2971328"/>
        <c:crosses val="autoZero"/>
        <c:auto val="1"/>
        <c:lblAlgn val="ctr"/>
        <c:lblOffset val="100"/>
        <c:noMultiLvlLbl val="0"/>
      </c:catAx>
      <c:valAx>
        <c:axId val="51297132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2974608"/>
        <c:crosses val="autoZero"/>
        <c:crossBetween val="between"/>
      </c:valAx>
      <c:valAx>
        <c:axId val="1288612080"/>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88613064"/>
        <c:crosses val="max"/>
        <c:crossBetween val="between"/>
      </c:valAx>
      <c:catAx>
        <c:axId val="1288613064"/>
        <c:scaling>
          <c:orientation val="minMax"/>
        </c:scaling>
        <c:delete val="1"/>
        <c:axPos val="b"/>
        <c:numFmt formatCode="General" sourceLinked="1"/>
        <c:majorTickMark val="out"/>
        <c:minorTickMark val="none"/>
        <c:tickLblPos val="nextTo"/>
        <c:crossAx val="1288612080"/>
        <c:crosses val="autoZero"/>
        <c:auto val="1"/>
        <c:lblAlgn val="ctr"/>
        <c:lblOffset val="100"/>
        <c:noMultiLvlLbl val="0"/>
      </c:cat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[Capstone - Huerta.xlsx]Scratch!PivotTable3</c:name>
    <c:fmtId val="7"/>
  </c:pivotSource>
  <c:chart>
    <c:title>
      <c:tx>
        <c:rich>
          <a:bodyPr rot="0" spcFirstLastPara="1" vertOverflow="ellipsis" vert="horz" wrap="square" anchor="ctr" anchorCtr="1"/>
          <a:lstStyle/>
          <a:p>
            <a:pPr>
              <a:defRPr sz="1800" b="0" i="0" u="none" strike="noStrike" kern="1200" spc="0" baseline="0">
                <a:solidFill>
                  <a:schemeClr val="bg1">
                    <a:lumMod val="75000"/>
                  </a:schemeClr>
                </a:solidFill>
                <a:latin typeface="+mn-lt"/>
                <a:ea typeface="+mn-ea"/>
                <a:cs typeface="+mn-cs"/>
              </a:defRPr>
            </a:pPr>
            <a:r>
              <a:rPr lang="en-US" sz="1800">
                <a:solidFill>
                  <a:schemeClr val="bg1">
                    <a:lumMod val="75000"/>
                  </a:schemeClr>
                </a:solidFill>
              </a:rPr>
              <a:t>Average</a:t>
            </a:r>
            <a:r>
              <a:rPr lang="en-US" sz="1800" baseline="0">
                <a:solidFill>
                  <a:schemeClr val="bg1">
                    <a:lumMod val="75000"/>
                  </a:schemeClr>
                </a:solidFill>
              </a:rPr>
              <a:t> Profit Per Car-Day vs Total Number of Cars</a:t>
            </a:r>
            <a:endParaRPr lang="en-US" sz="1800">
              <a:solidFill>
                <a:schemeClr val="bg1">
                  <a:lumMod val="75000"/>
                </a:schemeClr>
              </a:solidFill>
            </a:endParaRPr>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bg1">
                  <a:lumMod val="7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1"/>
          <c:order val="1"/>
          <c:tx>
            <c:strRef>
              <c:f>Scratch!$C$2</c:f>
              <c:strCache>
                <c:ptCount val="1"/>
                <c:pt idx="0">
                  <c:v>Sum of #_vehicles</c:v>
                </c:pt>
              </c:strCache>
            </c:strRef>
          </c:tx>
          <c:spPr>
            <a:solidFill>
              <a:schemeClr val="bg1">
                <a:lumMod val="50000"/>
                <a:alpha val="40000"/>
              </a:schemeClr>
            </a:solidFill>
            <a:ln>
              <a:noFill/>
            </a:ln>
            <a:effectLst/>
          </c:spPr>
          <c:invertIfNegative val="0"/>
          <c:cat>
            <c:strRef>
              <c:f>Scratch!$A$3:$A$76</c:f>
              <c:strCache>
                <c:ptCount val="73"/>
                <c:pt idx="0">
                  <c:v>Acura</c:v>
                </c:pt>
                <c:pt idx="1">
                  <c:v>Alfa Romeo</c:v>
                </c:pt>
                <c:pt idx="2">
                  <c:v>Aptera</c:v>
                </c:pt>
                <c:pt idx="3">
                  <c:v>Aston Martin</c:v>
                </c:pt>
                <c:pt idx="4">
                  <c:v>Audi</c:v>
                </c:pt>
                <c:pt idx="5">
                  <c:v>Austin</c:v>
                </c:pt>
                <c:pt idx="6">
                  <c:v>Bentley</c:v>
                </c:pt>
                <c:pt idx="7">
                  <c:v>BMW</c:v>
                </c:pt>
                <c:pt idx="8">
                  <c:v>Buick</c:v>
                </c:pt>
                <c:pt idx="9">
                  <c:v>Cadillac</c:v>
                </c:pt>
                <c:pt idx="10">
                  <c:v>Chevrolet</c:v>
                </c:pt>
                <c:pt idx="11">
                  <c:v>Chrysler</c:v>
                </c:pt>
                <c:pt idx="12">
                  <c:v>Citro√´n</c:v>
                </c:pt>
                <c:pt idx="13">
                  <c:v>Corbin</c:v>
                </c:pt>
                <c:pt idx="14">
                  <c:v>Daewoo</c:v>
                </c:pt>
                <c:pt idx="15">
                  <c:v>Daihatsu</c:v>
                </c:pt>
                <c:pt idx="16">
                  <c:v>Dodge</c:v>
                </c:pt>
                <c:pt idx="17">
                  <c:v>Eagle</c:v>
                </c:pt>
                <c:pt idx="18">
                  <c:v>Ferrari</c:v>
                </c:pt>
                <c:pt idx="19">
                  <c:v>Fiat</c:v>
                </c:pt>
                <c:pt idx="20">
                  <c:v>Ford</c:v>
                </c:pt>
                <c:pt idx="21">
                  <c:v>Geo</c:v>
                </c:pt>
                <c:pt idx="22">
                  <c:v>GMC</c:v>
                </c:pt>
                <c:pt idx="23">
                  <c:v>Hillman</c:v>
                </c:pt>
                <c:pt idx="24">
                  <c:v>Holden</c:v>
                </c:pt>
                <c:pt idx="25">
                  <c:v>Honda</c:v>
                </c:pt>
                <c:pt idx="26">
                  <c:v>Hummer</c:v>
                </c:pt>
                <c:pt idx="27">
                  <c:v>Hyundai</c:v>
                </c:pt>
                <c:pt idx="28">
                  <c:v>Infiniti</c:v>
                </c:pt>
                <c:pt idx="29">
                  <c:v>Isuzu</c:v>
                </c:pt>
                <c:pt idx="30">
                  <c:v>Jaguar</c:v>
                </c:pt>
                <c:pt idx="31">
                  <c:v>Jeep</c:v>
                </c:pt>
                <c:pt idx="32">
                  <c:v>Jensen</c:v>
                </c:pt>
                <c:pt idx="33">
                  <c:v>Kia</c:v>
                </c:pt>
                <c:pt idx="34">
                  <c:v>Lamborghini</c:v>
                </c:pt>
                <c:pt idx="35">
                  <c:v>Land Rover</c:v>
                </c:pt>
                <c:pt idx="36">
                  <c:v>Lexus</c:v>
                </c:pt>
                <c:pt idx="37">
                  <c:v>Lincoln</c:v>
                </c:pt>
                <c:pt idx="38">
                  <c:v>Lotus</c:v>
                </c:pt>
                <c:pt idx="39">
                  <c:v>Maserati</c:v>
                </c:pt>
                <c:pt idx="40">
                  <c:v>Maybach</c:v>
                </c:pt>
                <c:pt idx="41">
                  <c:v>Mazda</c:v>
                </c:pt>
                <c:pt idx="42">
                  <c:v>McLaren</c:v>
                </c:pt>
                <c:pt idx="43">
                  <c:v>Mercedes-Benz</c:v>
                </c:pt>
                <c:pt idx="44">
                  <c:v>Mercury</c:v>
                </c:pt>
                <c:pt idx="45">
                  <c:v>Merkur</c:v>
                </c:pt>
                <c:pt idx="46">
                  <c:v>MG</c:v>
                </c:pt>
                <c:pt idx="47">
                  <c:v>MINI</c:v>
                </c:pt>
                <c:pt idx="48">
                  <c:v>Mitsubishi</c:v>
                </c:pt>
                <c:pt idx="49">
                  <c:v>Morgan</c:v>
                </c:pt>
                <c:pt idx="50">
                  <c:v>Nissan</c:v>
                </c:pt>
                <c:pt idx="51">
                  <c:v>Oldsmobile</c:v>
                </c:pt>
                <c:pt idx="52">
                  <c:v>Panoz</c:v>
                </c:pt>
                <c:pt idx="53">
                  <c:v>Peugeot</c:v>
                </c:pt>
                <c:pt idx="54">
                  <c:v>Plymouth</c:v>
                </c:pt>
                <c:pt idx="55">
                  <c:v>Pontiac</c:v>
                </c:pt>
                <c:pt idx="56">
                  <c:v>Porsche</c:v>
                </c:pt>
                <c:pt idx="57">
                  <c:v>Ram</c:v>
                </c:pt>
                <c:pt idx="58">
                  <c:v>Renault</c:v>
                </c:pt>
                <c:pt idx="59">
                  <c:v>Rolls-Royce</c:v>
                </c:pt>
                <c:pt idx="60">
                  <c:v>Saab</c:v>
                </c:pt>
                <c:pt idx="61">
                  <c:v>Saturn</c:v>
                </c:pt>
                <c:pt idx="62">
                  <c:v>Scion</c:v>
                </c:pt>
                <c:pt idx="63">
                  <c:v>Shelby</c:v>
                </c:pt>
                <c:pt idx="64">
                  <c:v>Smart</c:v>
                </c:pt>
                <c:pt idx="65">
                  <c:v>Spyker</c:v>
                </c:pt>
                <c:pt idx="66">
                  <c:v>Studebaker</c:v>
                </c:pt>
                <c:pt idx="67">
                  <c:v>Subaru</c:v>
                </c:pt>
                <c:pt idx="68">
                  <c:v>Suzuki</c:v>
                </c:pt>
                <c:pt idx="69">
                  <c:v>Tesla</c:v>
                </c:pt>
                <c:pt idx="70">
                  <c:v>Toyota</c:v>
                </c:pt>
                <c:pt idx="71">
                  <c:v>Volkswagen</c:v>
                </c:pt>
                <c:pt idx="72">
                  <c:v>Volvo</c:v>
                </c:pt>
              </c:strCache>
            </c:strRef>
          </c:cat>
          <c:val>
            <c:numRef>
              <c:f>Scratch!$C$3:$C$76</c:f>
              <c:numCache>
                <c:formatCode>General</c:formatCode>
                <c:ptCount val="73"/>
                <c:pt idx="0">
                  <c:v>52</c:v>
                </c:pt>
                <c:pt idx="1">
                  <c:v>6</c:v>
                </c:pt>
                <c:pt idx="2">
                  <c:v>1</c:v>
                </c:pt>
                <c:pt idx="3">
                  <c:v>30</c:v>
                </c:pt>
                <c:pt idx="4">
                  <c:v>151</c:v>
                </c:pt>
                <c:pt idx="5">
                  <c:v>4</c:v>
                </c:pt>
                <c:pt idx="6">
                  <c:v>23</c:v>
                </c:pt>
                <c:pt idx="7">
                  <c:v>165</c:v>
                </c:pt>
                <c:pt idx="8">
                  <c:v>98</c:v>
                </c:pt>
                <c:pt idx="9">
                  <c:v>94</c:v>
                </c:pt>
                <c:pt idx="10">
                  <c:v>508</c:v>
                </c:pt>
                <c:pt idx="11">
                  <c:v>84</c:v>
                </c:pt>
                <c:pt idx="12">
                  <c:v>3</c:v>
                </c:pt>
                <c:pt idx="13">
                  <c:v>1</c:v>
                </c:pt>
                <c:pt idx="14">
                  <c:v>9</c:v>
                </c:pt>
                <c:pt idx="15">
                  <c:v>3</c:v>
                </c:pt>
                <c:pt idx="16">
                  <c:v>331</c:v>
                </c:pt>
                <c:pt idx="17">
                  <c:v>14</c:v>
                </c:pt>
                <c:pt idx="18">
                  <c:v>15</c:v>
                </c:pt>
                <c:pt idx="19">
                  <c:v>2</c:v>
                </c:pt>
                <c:pt idx="20">
                  <c:v>576</c:v>
                </c:pt>
                <c:pt idx="21">
                  <c:v>9</c:v>
                </c:pt>
                <c:pt idx="22">
                  <c:v>237</c:v>
                </c:pt>
                <c:pt idx="23">
                  <c:v>1</c:v>
                </c:pt>
                <c:pt idx="24">
                  <c:v>2</c:v>
                </c:pt>
                <c:pt idx="25">
                  <c:v>131</c:v>
                </c:pt>
                <c:pt idx="26">
                  <c:v>16</c:v>
                </c:pt>
                <c:pt idx="27">
                  <c:v>81</c:v>
                </c:pt>
                <c:pt idx="28">
                  <c:v>58</c:v>
                </c:pt>
                <c:pt idx="29">
                  <c:v>34</c:v>
                </c:pt>
                <c:pt idx="30">
                  <c:v>33</c:v>
                </c:pt>
                <c:pt idx="31">
                  <c:v>55</c:v>
                </c:pt>
                <c:pt idx="32">
                  <c:v>3</c:v>
                </c:pt>
                <c:pt idx="33">
                  <c:v>62</c:v>
                </c:pt>
                <c:pt idx="34">
                  <c:v>28</c:v>
                </c:pt>
                <c:pt idx="35">
                  <c:v>55</c:v>
                </c:pt>
                <c:pt idx="36">
                  <c:v>90</c:v>
                </c:pt>
                <c:pt idx="37">
                  <c:v>86</c:v>
                </c:pt>
                <c:pt idx="38">
                  <c:v>33</c:v>
                </c:pt>
                <c:pt idx="39">
                  <c:v>30</c:v>
                </c:pt>
                <c:pt idx="40">
                  <c:v>10</c:v>
                </c:pt>
                <c:pt idx="41">
                  <c:v>152</c:v>
                </c:pt>
                <c:pt idx="42">
                  <c:v>2</c:v>
                </c:pt>
                <c:pt idx="43">
                  <c:v>167</c:v>
                </c:pt>
                <c:pt idx="44">
                  <c:v>108</c:v>
                </c:pt>
                <c:pt idx="45">
                  <c:v>3</c:v>
                </c:pt>
                <c:pt idx="46">
                  <c:v>2</c:v>
                </c:pt>
                <c:pt idx="47">
                  <c:v>9</c:v>
                </c:pt>
                <c:pt idx="48">
                  <c:v>219</c:v>
                </c:pt>
                <c:pt idx="49">
                  <c:v>2</c:v>
                </c:pt>
                <c:pt idx="50">
                  <c:v>134</c:v>
                </c:pt>
                <c:pt idx="51">
                  <c:v>59</c:v>
                </c:pt>
                <c:pt idx="52">
                  <c:v>1</c:v>
                </c:pt>
                <c:pt idx="53">
                  <c:v>1</c:v>
                </c:pt>
                <c:pt idx="54">
                  <c:v>40</c:v>
                </c:pt>
                <c:pt idx="55">
                  <c:v>178</c:v>
                </c:pt>
                <c:pt idx="56">
                  <c:v>61</c:v>
                </c:pt>
                <c:pt idx="57">
                  <c:v>5</c:v>
                </c:pt>
                <c:pt idx="58">
                  <c:v>2</c:v>
                </c:pt>
                <c:pt idx="59">
                  <c:v>6</c:v>
                </c:pt>
                <c:pt idx="60">
                  <c:v>34</c:v>
                </c:pt>
                <c:pt idx="61">
                  <c:v>24</c:v>
                </c:pt>
                <c:pt idx="62">
                  <c:v>15</c:v>
                </c:pt>
                <c:pt idx="63">
                  <c:v>1</c:v>
                </c:pt>
                <c:pt idx="64">
                  <c:v>1</c:v>
                </c:pt>
                <c:pt idx="65">
                  <c:v>3</c:v>
                </c:pt>
                <c:pt idx="66">
                  <c:v>4</c:v>
                </c:pt>
                <c:pt idx="67">
                  <c:v>70</c:v>
                </c:pt>
                <c:pt idx="68">
                  <c:v>71</c:v>
                </c:pt>
                <c:pt idx="69">
                  <c:v>2</c:v>
                </c:pt>
                <c:pt idx="70">
                  <c:v>265</c:v>
                </c:pt>
                <c:pt idx="71">
                  <c:v>182</c:v>
                </c:pt>
                <c:pt idx="72">
                  <c:v>83</c:v>
                </c:pt>
              </c:numCache>
            </c:numRef>
          </c:val>
          <c:extLst>
            <c:ext xmlns:c16="http://schemas.microsoft.com/office/drawing/2014/chart" uri="{C3380CC4-5D6E-409C-BE32-E72D297353CC}">
              <c16:uniqueId val="{00000000-99DE-461C-ADB8-97B3038B474C}"/>
            </c:ext>
          </c:extLst>
        </c:ser>
        <c:dLbls>
          <c:showLegendKey val="0"/>
          <c:showVal val="0"/>
          <c:showCatName val="0"/>
          <c:showSerName val="0"/>
          <c:showPercent val="0"/>
          <c:showBubbleSize val="0"/>
        </c:dLbls>
        <c:gapWidth val="150"/>
        <c:axId val="1288613064"/>
        <c:axId val="1288612080"/>
      </c:barChart>
      <c:lineChart>
        <c:grouping val="standard"/>
        <c:varyColors val="0"/>
        <c:ser>
          <c:idx val="0"/>
          <c:order val="0"/>
          <c:tx>
            <c:strRef>
              <c:f>Scratch!$B$2</c:f>
              <c:strCache>
                <c:ptCount val="1"/>
                <c:pt idx="0">
                  <c:v>Average of profit_per_day</c:v>
                </c:pt>
              </c:strCache>
            </c:strRef>
          </c:tx>
          <c:spPr>
            <a:ln w="28575" cap="rnd">
              <a:solidFill>
                <a:schemeClr val="bg1">
                  <a:lumMod val="50000"/>
                  <a:alpha val="30000"/>
                </a:schemeClr>
              </a:solidFill>
              <a:round/>
            </a:ln>
            <a:effectLst/>
          </c:spPr>
          <c:marker>
            <c:symbol val="none"/>
          </c:marker>
          <c:cat>
            <c:strRef>
              <c:f>Scratch!$A$3:$A$76</c:f>
              <c:strCache>
                <c:ptCount val="73"/>
                <c:pt idx="0">
                  <c:v>Acura</c:v>
                </c:pt>
                <c:pt idx="1">
                  <c:v>Alfa Romeo</c:v>
                </c:pt>
                <c:pt idx="2">
                  <c:v>Aptera</c:v>
                </c:pt>
                <c:pt idx="3">
                  <c:v>Aston Martin</c:v>
                </c:pt>
                <c:pt idx="4">
                  <c:v>Audi</c:v>
                </c:pt>
                <c:pt idx="5">
                  <c:v>Austin</c:v>
                </c:pt>
                <c:pt idx="6">
                  <c:v>Bentley</c:v>
                </c:pt>
                <c:pt idx="7">
                  <c:v>BMW</c:v>
                </c:pt>
                <c:pt idx="8">
                  <c:v>Buick</c:v>
                </c:pt>
                <c:pt idx="9">
                  <c:v>Cadillac</c:v>
                </c:pt>
                <c:pt idx="10">
                  <c:v>Chevrolet</c:v>
                </c:pt>
                <c:pt idx="11">
                  <c:v>Chrysler</c:v>
                </c:pt>
                <c:pt idx="12">
                  <c:v>Citro√´n</c:v>
                </c:pt>
                <c:pt idx="13">
                  <c:v>Corbin</c:v>
                </c:pt>
                <c:pt idx="14">
                  <c:v>Daewoo</c:v>
                </c:pt>
                <c:pt idx="15">
                  <c:v>Daihatsu</c:v>
                </c:pt>
                <c:pt idx="16">
                  <c:v>Dodge</c:v>
                </c:pt>
                <c:pt idx="17">
                  <c:v>Eagle</c:v>
                </c:pt>
                <c:pt idx="18">
                  <c:v>Ferrari</c:v>
                </c:pt>
                <c:pt idx="19">
                  <c:v>Fiat</c:v>
                </c:pt>
                <c:pt idx="20">
                  <c:v>Ford</c:v>
                </c:pt>
                <c:pt idx="21">
                  <c:v>Geo</c:v>
                </c:pt>
                <c:pt idx="22">
                  <c:v>GMC</c:v>
                </c:pt>
                <c:pt idx="23">
                  <c:v>Hillman</c:v>
                </c:pt>
                <c:pt idx="24">
                  <c:v>Holden</c:v>
                </c:pt>
                <c:pt idx="25">
                  <c:v>Honda</c:v>
                </c:pt>
                <c:pt idx="26">
                  <c:v>Hummer</c:v>
                </c:pt>
                <c:pt idx="27">
                  <c:v>Hyundai</c:v>
                </c:pt>
                <c:pt idx="28">
                  <c:v>Infiniti</c:v>
                </c:pt>
                <c:pt idx="29">
                  <c:v>Isuzu</c:v>
                </c:pt>
                <c:pt idx="30">
                  <c:v>Jaguar</c:v>
                </c:pt>
                <c:pt idx="31">
                  <c:v>Jeep</c:v>
                </c:pt>
                <c:pt idx="32">
                  <c:v>Jensen</c:v>
                </c:pt>
                <c:pt idx="33">
                  <c:v>Kia</c:v>
                </c:pt>
                <c:pt idx="34">
                  <c:v>Lamborghini</c:v>
                </c:pt>
                <c:pt idx="35">
                  <c:v>Land Rover</c:v>
                </c:pt>
                <c:pt idx="36">
                  <c:v>Lexus</c:v>
                </c:pt>
                <c:pt idx="37">
                  <c:v>Lincoln</c:v>
                </c:pt>
                <c:pt idx="38">
                  <c:v>Lotus</c:v>
                </c:pt>
                <c:pt idx="39">
                  <c:v>Maserati</c:v>
                </c:pt>
                <c:pt idx="40">
                  <c:v>Maybach</c:v>
                </c:pt>
                <c:pt idx="41">
                  <c:v>Mazda</c:v>
                </c:pt>
                <c:pt idx="42">
                  <c:v>McLaren</c:v>
                </c:pt>
                <c:pt idx="43">
                  <c:v>Mercedes-Benz</c:v>
                </c:pt>
                <c:pt idx="44">
                  <c:v>Mercury</c:v>
                </c:pt>
                <c:pt idx="45">
                  <c:v>Merkur</c:v>
                </c:pt>
                <c:pt idx="46">
                  <c:v>MG</c:v>
                </c:pt>
                <c:pt idx="47">
                  <c:v>MINI</c:v>
                </c:pt>
                <c:pt idx="48">
                  <c:v>Mitsubishi</c:v>
                </c:pt>
                <c:pt idx="49">
                  <c:v>Morgan</c:v>
                </c:pt>
                <c:pt idx="50">
                  <c:v>Nissan</c:v>
                </c:pt>
                <c:pt idx="51">
                  <c:v>Oldsmobile</c:v>
                </c:pt>
                <c:pt idx="52">
                  <c:v>Panoz</c:v>
                </c:pt>
                <c:pt idx="53">
                  <c:v>Peugeot</c:v>
                </c:pt>
                <c:pt idx="54">
                  <c:v>Plymouth</c:v>
                </c:pt>
                <c:pt idx="55">
                  <c:v>Pontiac</c:v>
                </c:pt>
                <c:pt idx="56">
                  <c:v>Porsche</c:v>
                </c:pt>
                <c:pt idx="57">
                  <c:v>Ram</c:v>
                </c:pt>
                <c:pt idx="58">
                  <c:v>Renault</c:v>
                </c:pt>
                <c:pt idx="59">
                  <c:v>Rolls-Royce</c:v>
                </c:pt>
                <c:pt idx="60">
                  <c:v>Saab</c:v>
                </c:pt>
                <c:pt idx="61">
                  <c:v>Saturn</c:v>
                </c:pt>
                <c:pt idx="62">
                  <c:v>Scion</c:v>
                </c:pt>
                <c:pt idx="63">
                  <c:v>Shelby</c:v>
                </c:pt>
                <c:pt idx="64">
                  <c:v>Smart</c:v>
                </c:pt>
                <c:pt idx="65">
                  <c:v>Spyker</c:v>
                </c:pt>
                <c:pt idx="66">
                  <c:v>Studebaker</c:v>
                </c:pt>
                <c:pt idx="67">
                  <c:v>Subaru</c:v>
                </c:pt>
                <c:pt idx="68">
                  <c:v>Suzuki</c:v>
                </c:pt>
                <c:pt idx="69">
                  <c:v>Tesla</c:v>
                </c:pt>
                <c:pt idx="70">
                  <c:v>Toyota</c:v>
                </c:pt>
                <c:pt idx="71">
                  <c:v>Volkswagen</c:v>
                </c:pt>
                <c:pt idx="72">
                  <c:v>Volvo</c:v>
                </c:pt>
              </c:strCache>
            </c:strRef>
          </c:cat>
          <c:val>
            <c:numRef>
              <c:f>Scratch!$B$3:$B$76</c:f>
              <c:numCache>
                <c:formatCode>General</c:formatCode>
                <c:ptCount val="73"/>
                <c:pt idx="0">
                  <c:v>55.360012967255614</c:v>
                </c:pt>
                <c:pt idx="1">
                  <c:v>42.828692070299063</c:v>
                </c:pt>
                <c:pt idx="2">
                  <c:v>74.789450549450535</c:v>
                </c:pt>
                <c:pt idx="3">
                  <c:v>48.227608222005877</c:v>
                </c:pt>
                <c:pt idx="4">
                  <c:v>57.341610149827062</c:v>
                </c:pt>
                <c:pt idx="5">
                  <c:v>46.151770765270768</c:v>
                </c:pt>
                <c:pt idx="6">
                  <c:v>47.765612481099147</c:v>
                </c:pt>
                <c:pt idx="7">
                  <c:v>58.160216688956453</c:v>
                </c:pt>
                <c:pt idx="8">
                  <c:v>54.649258696854133</c:v>
                </c:pt>
                <c:pt idx="9">
                  <c:v>54.526224753910562</c:v>
                </c:pt>
                <c:pt idx="10">
                  <c:v>56.86770949367606</c:v>
                </c:pt>
                <c:pt idx="11">
                  <c:v>60.491837846917122</c:v>
                </c:pt>
                <c:pt idx="12">
                  <c:v>33.664066049877377</c:v>
                </c:pt>
                <c:pt idx="13">
                  <c:v>61.930500000000009</c:v>
                </c:pt>
                <c:pt idx="14">
                  <c:v>61.405066943918527</c:v>
                </c:pt>
                <c:pt idx="15">
                  <c:v>58.323084112149537</c:v>
                </c:pt>
                <c:pt idx="16">
                  <c:v>56.82033046760877</c:v>
                </c:pt>
                <c:pt idx="17">
                  <c:v>36.863320753087507</c:v>
                </c:pt>
                <c:pt idx="18">
                  <c:v>44.03373787609641</c:v>
                </c:pt>
                <c:pt idx="19">
                  <c:v>62.303701298701299</c:v>
                </c:pt>
                <c:pt idx="20">
                  <c:v>58.115749374882178</c:v>
                </c:pt>
                <c:pt idx="21">
                  <c:v>46.34973754904339</c:v>
                </c:pt>
                <c:pt idx="22">
                  <c:v>55.502503701204603</c:v>
                </c:pt>
                <c:pt idx="23">
                  <c:v>61.723636363636366</c:v>
                </c:pt>
                <c:pt idx="24">
                  <c:v>61.701537381537385</c:v>
                </c:pt>
                <c:pt idx="25">
                  <c:v>58.474605265085721</c:v>
                </c:pt>
                <c:pt idx="26">
                  <c:v>39.59253609748599</c:v>
                </c:pt>
                <c:pt idx="27">
                  <c:v>57.060706693090836</c:v>
                </c:pt>
                <c:pt idx="28">
                  <c:v>61.383124057671481</c:v>
                </c:pt>
                <c:pt idx="29">
                  <c:v>62.529069126746997</c:v>
                </c:pt>
                <c:pt idx="30">
                  <c:v>54.947382657637476</c:v>
                </c:pt>
                <c:pt idx="31">
                  <c:v>55.145374014701758</c:v>
                </c:pt>
                <c:pt idx="32">
                  <c:v>38.26905198776759</c:v>
                </c:pt>
                <c:pt idx="33">
                  <c:v>62.738061116287241</c:v>
                </c:pt>
                <c:pt idx="34">
                  <c:v>47.540948655161998</c:v>
                </c:pt>
                <c:pt idx="35">
                  <c:v>52.9133667164269</c:v>
                </c:pt>
                <c:pt idx="36">
                  <c:v>59.443195272257206</c:v>
                </c:pt>
                <c:pt idx="37">
                  <c:v>56.156776030379895</c:v>
                </c:pt>
                <c:pt idx="38">
                  <c:v>51.399968430973395</c:v>
                </c:pt>
                <c:pt idx="39">
                  <c:v>52.57498532940815</c:v>
                </c:pt>
                <c:pt idx="40">
                  <c:v>53.012291986453178</c:v>
                </c:pt>
                <c:pt idx="41">
                  <c:v>56.730029867760607</c:v>
                </c:pt>
                <c:pt idx="42">
                  <c:v>47.895583333333335</c:v>
                </c:pt>
                <c:pt idx="43">
                  <c:v>55.370234832955752</c:v>
                </c:pt>
                <c:pt idx="44">
                  <c:v>50.986019541866938</c:v>
                </c:pt>
                <c:pt idx="45">
                  <c:v>64.130110917752106</c:v>
                </c:pt>
                <c:pt idx="46">
                  <c:v>55.01701818181818</c:v>
                </c:pt>
                <c:pt idx="47">
                  <c:v>55.237258445358648</c:v>
                </c:pt>
                <c:pt idx="48">
                  <c:v>58.263998241583749</c:v>
                </c:pt>
                <c:pt idx="49">
                  <c:v>59.633261722080135</c:v>
                </c:pt>
                <c:pt idx="50">
                  <c:v>60.759875450790972</c:v>
                </c:pt>
                <c:pt idx="51">
                  <c:v>54.314897875660314</c:v>
                </c:pt>
                <c:pt idx="52">
                  <c:v>74.860799999999998</c:v>
                </c:pt>
                <c:pt idx="53">
                  <c:v>46.929855072463766</c:v>
                </c:pt>
                <c:pt idx="54">
                  <c:v>55.353389738013995</c:v>
                </c:pt>
                <c:pt idx="55">
                  <c:v>53.552914524963882</c:v>
                </c:pt>
                <c:pt idx="56">
                  <c:v>53.737424297871307</c:v>
                </c:pt>
                <c:pt idx="57">
                  <c:v>59.250786453216243</c:v>
                </c:pt>
                <c:pt idx="58">
                  <c:v>53.58690472325921</c:v>
                </c:pt>
                <c:pt idx="59">
                  <c:v>56.779461768711258</c:v>
                </c:pt>
                <c:pt idx="60">
                  <c:v>58.08350947818159</c:v>
                </c:pt>
                <c:pt idx="61">
                  <c:v>73.486760211710433</c:v>
                </c:pt>
                <c:pt idx="62">
                  <c:v>47.133129161940879</c:v>
                </c:pt>
                <c:pt idx="63">
                  <c:v>31.586285714285701</c:v>
                </c:pt>
                <c:pt idx="64">
                  <c:v>77.12177777777778</c:v>
                </c:pt>
                <c:pt idx="65">
                  <c:v>30.063099575380793</c:v>
                </c:pt>
                <c:pt idx="66">
                  <c:v>42.94216770198026</c:v>
                </c:pt>
                <c:pt idx="67">
                  <c:v>54.649345725909782</c:v>
                </c:pt>
                <c:pt idx="68">
                  <c:v>58.744901115847142</c:v>
                </c:pt>
                <c:pt idx="69">
                  <c:v>79.270155604953942</c:v>
                </c:pt>
                <c:pt idx="70">
                  <c:v>52.829512870187898</c:v>
                </c:pt>
                <c:pt idx="71">
                  <c:v>56.812742758544921</c:v>
                </c:pt>
                <c:pt idx="72">
                  <c:v>56.909397631358097</c:v>
                </c:pt>
              </c:numCache>
            </c:numRef>
          </c:val>
          <c:smooth val="0"/>
          <c:extLst>
            <c:ext xmlns:c16="http://schemas.microsoft.com/office/drawing/2014/chart" uri="{C3380CC4-5D6E-409C-BE32-E72D297353CC}">
              <c16:uniqueId val="{00000001-99DE-461C-ADB8-97B3038B474C}"/>
            </c:ext>
          </c:extLst>
        </c:ser>
        <c:dLbls>
          <c:showLegendKey val="0"/>
          <c:showVal val="0"/>
          <c:showCatName val="0"/>
          <c:showSerName val="0"/>
          <c:showPercent val="0"/>
          <c:showBubbleSize val="0"/>
        </c:dLbls>
        <c:marker val="1"/>
        <c:smooth val="0"/>
        <c:axId val="512974608"/>
        <c:axId val="512971328"/>
      </c:lineChart>
      <c:catAx>
        <c:axId val="512974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75000"/>
                  </a:schemeClr>
                </a:solidFill>
                <a:latin typeface="+mn-lt"/>
                <a:ea typeface="+mn-ea"/>
                <a:cs typeface="+mn-cs"/>
              </a:defRPr>
            </a:pPr>
            <a:endParaRPr lang="en-US"/>
          </a:p>
        </c:txPr>
        <c:crossAx val="512971328"/>
        <c:crosses val="autoZero"/>
        <c:auto val="1"/>
        <c:lblAlgn val="ctr"/>
        <c:lblOffset val="100"/>
        <c:noMultiLvlLbl val="0"/>
      </c:catAx>
      <c:valAx>
        <c:axId val="51297132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75000"/>
                  </a:schemeClr>
                </a:solidFill>
                <a:latin typeface="+mn-lt"/>
                <a:ea typeface="+mn-ea"/>
                <a:cs typeface="+mn-cs"/>
              </a:defRPr>
            </a:pPr>
            <a:endParaRPr lang="en-US"/>
          </a:p>
        </c:txPr>
        <c:crossAx val="512974608"/>
        <c:crosses val="autoZero"/>
        <c:crossBetween val="between"/>
      </c:valAx>
      <c:valAx>
        <c:axId val="1288612080"/>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75000"/>
                  </a:schemeClr>
                </a:solidFill>
                <a:latin typeface="+mn-lt"/>
                <a:ea typeface="+mn-ea"/>
                <a:cs typeface="+mn-cs"/>
              </a:defRPr>
            </a:pPr>
            <a:endParaRPr lang="en-US"/>
          </a:p>
        </c:txPr>
        <c:crossAx val="1288613064"/>
        <c:crosses val="max"/>
        <c:crossBetween val="between"/>
      </c:valAx>
      <c:catAx>
        <c:axId val="1288613064"/>
        <c:scaling>
          <c:orientation val="minMax"/>
        </c:scaling>
        <c:delete val="1"/>
        <c:axPos val="b"/>
        <c:numFmt formatCode="General" sourceLinked="1"/>
        <c:majorTickMark val="out"/>
        <c:minorTickMark val="none"/>
        <c:tickLblPos val="nextTo"/>
        <c:crossAx val="1288612080"/>
        <c:crosses val="autoZero"/>
        <c:auto val="1"/>
        <c:lblAlgn val="ctr"/>
        <c:lblOffset val="100"/>
        <c:noMultiLvlLbl val="0"/>
      </c:cat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bg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[Capstone - Huerta.xlsx]Scratch!PivotTable2</c:name>
    <c:fmtId val="8"/>
  </c:pivotSource>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b="1"/>
              <a:t>Number</a:t>
            </a:r>
            <a:r>
              <a:rPr lang="en-US" b="1" baseline="0"/>
              <a:t> of Vehicles and Profit Per Car-Day</a:t>
            </a:r>
            <a:endParaRPr lang="en-US" b="1"/>
          </a:p>
        </c:rich>
      </c:tx>
      <c:layout>
        <c:manualLayout>
          <c:xMode val="edge"/>
          <c:yMode val="edge"/>
          <c:x val="0.34091157639385988"/>
          <c:y val="2.9494931918040632E-2"/>
        </c:manualLayout>
      </c:layout>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Scratch!$L$35</c:f>
              <c:strCache>
                <c:ptCount val="1"/>
                <c:pt idx="0">
                  <c:v>Count of car_id</c:v>
                </c:pt>
              </c:strCache>
            </c:strRef>
          </c:tx>
          <c:spPr>
            <a:solidFill>
              <a:schemeClr val="accent1"/>
            </a:solidFill>
            <a:ln>
              <a:noFill/>
            </a:ln>
            <a:effectLst/>
          </c:spPr>
          <c:invertIfNegative val="0"/>
          <c:cat>
            <c:strRef>
              <c:f>Scratch!$K$36:$K$46</c:f>
              <c:strCache>
                <c:ptCount val="10"/>
                <c:pt idx="0">
                  <c:v>Mercedes-Benz</c:v>
                </c:pt>
                <c:pt idx="1">
                  <c:v>BMW</c:v>
                </c:pt>
                <c:pt idx="2">
                  <c:v>Volkswagen</c:v>
                </c:pt>
                <c:pt idx="3">
                  <c:v>Pontiac</c:v>
                </c:pt>
                <c:pt idx="4">
                  <c:v>Mitsubishi</c:v>
                </c:pt>
                <c:pt idx="5">
                  <c:v>GMC</c:v>
                </c:pt>
                <c:pt idx="6">
                  <c:v>Toyota</c:v>
                </c:pt>
                <c:pt idx="7">
                  <c:v>Dodge</c:v>
                </c:pt>
                <c:pt idx="8">
                  <c:v>Chevrolet</c:v>
                </c:pt>
                <c:pt idx="9">
                  <c:v>Ford</c:v>
                </c:pt>
              </c:strCache>
            </c:strRef>
          </c:cat>
          <c:val>
            <c:numRef>
              <c:f>Scratch!$L$36:$L$46</c:f>
              <c:numCache>
                <c:formatCode>General</c:formatCode>
                <c:ptCount val="10"/>
                <c:pt idx="0">
                  <c:v>135</c:v>
                </c:pt>
                <c:pt idx="1">
                  <c:v>139</c:v>
                </c:pt>
                <c:pt idx="2">
                  <c:v>144</c:v>
                </c:pt>
                <c:pt idx="3">
                  <c:v>150</c:v>
                </c:pt>
                <c:pt idx="4">
                  <c:v>161</c:v>
                </c:pt>
                <c:pt idx="5">
                  <c:v>167</c:v>
                </c:pt>
                <c:pt idx="6">
                  <c:v>185</c:v>
                </c:pt>
                <c:pt idx="7">
                  <c:v>225</c:v>
                </c:pt>
                <c:pt idx="8">
                  <c:v>316</c:v>
                </c:pt>
                <c:pt idx="9">
                  <c:v>342</c:v>
                </c:pt>
              </c:numCache>
            </c:numRef>
          </c:val>
          <c:extLst>
            <c:ext xmlns:c16="http://schemas.microsoft.com/office/drawing/2014/chart" uri="{C3380CC4-5D6E-409C-BE32-E72D297353CC}">
              <c16:uniqueId val="{00000000-101F-4552-B2B4-B9FEF369CDE5}"/>
            </c:ext>
          </c:extLst>
        </c:ser>
        <c:dLbls>
          <c:showLegendKey val="0"/>
          <c:showVal val="0"/>
          <c:showCatName val="0"/>
          <c:showSerName val="0"/>
          <c:showPercent val="0"/>
          <c:showBubbleSize val="0"/>
        </c:dLbls>
        <c:gapWidth val="150"/>
        <c:axId val="621125880"/>
        <c:axId val="621129488"/>
      </c:barChart>
      <c:lineChart>
        <c:grouping val="standard"/>
        <c:varyColors val="0"/>
        <c:ser>
          <c:idx val="1"/>
          <c:order val="1"/>
          <c:tx>
            <c:strRef>
              <c:f>Scratch!$M$35</c:f>
              <c:strCache>
                <c:ptCount val="1"/>
                <c:pt idx="0">
                  <c:v>Average of Profit Per Day Per Car</c:v>
                </c:pt>
              </c:strCache>
            </c:strRef>
          </c:tx>
          <c:spPr>
            <a:ln w="28575" cap="rnd">
              <a:solidFill>
                <a:schemeClr val="accent2"/>
              </a:solidFill>
              <a:round/>
            </a:ln>
            <a:effectLst/>
          </c:spPr>
          <c:marker>
            <c:symbol val="none"/>
          </c:marker>
          <c:cat>
            <c:strRef>
              <c:f>Scratch!$K$36:$K$46</c:f>
              <c:strCache>
                <c:ptCount val="10"/>
                <c:pt idx="0">
                  <c:v>Mercedes-Benz</c:v>
                </c:pt>
                <c:pt idx="1">
                  <c:v>BMW</c:v>
                </c:pt>
                <c:pt idx="2">
                  <c:v>Volkswagen</c:v>
                </c:pt>
                <c:pt idx="3">
                  <c:v>Pontiac</c:v>
                </c:pt>
                <c:pt idx="4">
                  <c:v>Mitsubishi</c:v>
                </c:pt>
                <c:pt idx="5">
                  <c:v>GMC</c:v>
                </c:pt>
                <c:pt idx="6">
                  <c:v>Toyota</c:v>
                </c:pt>
                <c:pt idx="7">
                  <c:v>Dodge</c:v>
                </c:pt>
                <c:pt idx="8">
                  <c:v>Chevrolet</c:v>
                </c:pt>
                <c:pt idx="9">
                  <c:v>Ford</c:v>
                </c:pt>
              </c:strCache>
            </c:strRef>
          </c:cat>
          <c:val>
            <c:numRef>
              <c:f>Scratch!$M$36:$M$46</c:f>
              <c:numCache>
                <c:formatCode>"$"#,##0.00</c:formatCode>
                <c:ptCount val="10"/>
                <c:pt idx="0">
                  <c:v>44.760369475742678</c:v>
                </c:pt>
                <c:pt idx="1">
                  <c:v>48.995576483423918</c:v>
                </c:pt>
                <c:pt idx="2">
                  <c:v>44.950741523244332</c:v>
                </c:pt>
                <c:pt idx="3">
                  <c:v>45.128860554744847</c:v>
                </c:pt>
                <c:pt idx="4">
                  <c:v>42.833350305456548</c:v>
                </c:pt>
                <c:pt idx="5">
                  <c:v>39.109359148106194</c:v>
                </c:pt>
                <c:pt idx="6">
                  <c:v>36.880980682961365</c:v>
                </c:pt>
                <c:pt idx="7">
                  <c:v>38.624091707589045</c:v>
                </c:pt>
                <c:pt idx="8">
                  <c:v>35.374401968507158</c:v>
                </c:pt>
                <c:pt idx="9">
                  <c:v>34.506226191336296</c:v>
                </c:pt>
              </c:numCache>
            </c:numRef>
          </c:val>
          <c:smooth val="0"/>
          <c:extLst>
            <c:ext xmlns:c16="http://schemas.microsoft.com/office/drawing/2014/chart" uri="{C3380CC4-5D6E-409C-BE32-E72D297353CC}">
              <c16:uniqueId val="{00000001-101F-4552-B2B4-B9FEF369CDE5}"/>
            </c:ext>
          </c:extLst>
        </c:ser>
        <c:dLbls>
          <c:showLegendKey val="0"/>
          <c:showVal val="0"/>
          <c:showCatName val="0"/>
          <c:showSerName val="0"/>
          <c:showPercent val="0"/>
          <c:showBubbleSize val="0"/>
        </c:dLbls>
        <c:marker val="1"/>
        <c:smooth val="0"/>
        <c:axId val="693163680"/>
        <c:axId val="693165648"/>
      </c:lineChart>
      <c:catAx>
        <c:axId val="6211258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1129488"/>
        <c:crosses val="autoZero"/>
        <c:auto val="1"/>
        <c:lblAlgn val="ctr"/>
        <c:lblOffset val="100"/>
        <c:noMultiLvlLbl val="0"/>
      </c:catAx>
      <c:valAx>
        <c:axId val="6211294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a:t>
                </a:r>
                <a:r>
                  <a:rPr lang="en-US" baseline="0" dirty="0"/>
                  <a:t> of Vehicles</a:t>
                </a:r>
                <a:endParaRPr lang="en-US"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1125880"/>
        <c:crosses val="autoZero"/>
        <c:crossBetween val="between"/>
      </c:valAx>
      <c:valAx>
        <c:axId val="693165648"/>
        <c:scaling>
          <c:orientation val="minMax"/>
        </c:scaling>
        <c:delete val="0"/>
        <c:axPos val="r"/>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Profit Per Car Per Day</a:t>
                </a:r>
              </a:p>
            </c:rich>
          </c:tx>
          <c:layout>
            <c:manualLayout>
              <c:xMode val="edge"/>
              <c:yMode val="edge"/>
              <c:x val="0.97196333412868841"/>
              <c:y val="0.33379114903454749"/>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93163680"/>
        <c:crosses val="max"/>
        <c:crossBetween val="between"/>
      </c:valAx>
      <c:catAx>
        <c:axId val="693163680"/>
        <c:scaling>
          <c:orientation val="minMax"/>
        </c:scaling>
        <c:delete val="1"/>
        <c:axPos val="b"/>
        <c:numFmt formatCode="General" sourceLinked="1"/>
        <c:majorTickMark val="out"/>
        <c:minorTickMark val="none"/>
        <c:tickLblPos val="nextTo"/>
        <c:crossAx val="693165648"/>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[Capstone - Huerta.xlsx]Scratch!PivotTable5</c:name>
    <c:fmtId val="3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latin typeface="Ebrima" panose="02000000000000000000" pitchFamily="2" charset="0"/>
                <a:ea typeface="Ebrima" panose="02000000000000000000" pitchFamily="2" charset="0"/>
                <a:cs typeface="Ebrima" panose="02000000000000000000" pitchFamily="2" charset="0"/>
              </a:rPr>
              <a:t>Top Ten Branches by Average</a:t>
            </a:r>
            <a:r>
              <a:rPr lang="en-US" baseline="0" dirty="0">
                <a:latin typeface="Ebrima" panose="02000000000000000000" pitchFamily="2" charset="0"/>
                <a:ea typeface="Ebrima" panose="02000000000000000000" pitchFamily="2" charset="0"/>
                <a:cs typeface="Ebrima" panose="02000000000000000000" pitchFamily="2" charset="0"/>
              </a:rPr>
              <a:t> Rental-Days</a:t>
            </a:r>
            <a:endParaRPr lang="en-US" dirty="0">
              <a:latin typeface="Ebrima" panose="02000000000000000000" pitchFamily="2" charset="0"/>
              <a:ea typeface="Ebrima" panose="02000000000000000000" pitchFamily="2" charset="0"/>
              <a:cs typeface="Ebrima" panose="02000000000000000000" pitchFamily="2" charset="0"/>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Scratch!$E$107</c:f>
              <c:strCache>
                <c:ptCount val="1"/>
                <c:pt idx="0">
                  <c:v>Total</c:v>
                </c:pt>
              </c:strCache>
            </c:strRef>
          </c:tx>
          <c:spPr>
            <a:solidFill>
              <a:schemeClr val="accent1"/>
            </a:solidFill>
            <a:ln>
              <a:noFill/>
            </a:ln>
            <a:effectLst/>
          </c:spPr>
          <c:invertIfNegative val="0"/>
          <c:dLbls>
            <c:numFmt formatCode="#,###"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Scratch!$D$108:$D$118</c:f>
              <c:strCache>
                <c:ptCount val="10"/>
                <c:pt idx="0">
                  <c:v>Missouri</c:v>
                </c:pt>
                <c:pt idx="1">
                  <c:v>Virginia</c:v>
                </c:pt>
                <c:pt idx="2">
                  <c:v>California</c:v>
                </c:pt>
                <c:pt idx="3">
                  <c:v>Colorado</c:v>
                </c:pt>
                <c:pt idx="4">
                  <c:v>Alabama</c:v>
                </c:pt>
                <c:pt idx="5">
                  <c:v>Maryland</c:v>
                </c:pt>
                <c:pt idx="6">
                  <c:v>Michigan</c:v>
                </c:pt>
                <c:pt idx="7">
                  <c:v>Florida</c:v>
                </c:pt>
                <c:pt idx="8">
                  <c:v>Idaho</c:v>
                </c:pt>
                <c:pt idx="9">
                  <c:v>District of Columbia</c:v>
                </c:pt>
              </c:strCache>
            </c:strRef>
          </c:cat>
          <c:val>
            <c:numRef>
              <c:f>Scratch!$E$108:$E$118</c:f>
              <c:numCache>
                <c:formatCode>General</c:formatCode>
                <c:ptCount val="10"/>
                <c:pt idx="0">
                  <c:v>6832</c:v>
                </c:pt>
                <c:pt idx="1">
                  <c:v>6676</c:v>
                </c:pt>
                <c:pt idx="2">
                  <c:v>6594.75</c:v>
                </c:pt>
                <c:pt idx="3">
                  <c:v>6584.5</c:v>
                </c:pt>
                <c:pt idx="4">
                  <c:v>6583</c:v>
                </c:pt>
                <c:pt idx="5">
                  <c:v>6569</c:v>
                </c:pt>
                <c:pt idx="6">
                  <c:v>6567</c:v>
                </c:pt>
                <c:pt idx="7">
                  <c:v>6560.5</c:v>
                </c:pt>
                <c:pt idx="8">
                  <c:v>6560</c:v>
                </c:pt>
                <c:pt idx="9">
                  <c:v>6549.333333333333</c:v>
                </c:pt>
              </c:numCache>
            </c:numRef>
          </c:val>
          <c:extLst>
            <c:ext xmlns:c16="http://schemas.microsoft.com/office/drawing/2014/chart" uri="{C3380CC4-5D6E-409C-BE32-E72D297353CC}">
              <c16:uniqueId val="{00000000-9E77-450F-8CC9-FF9230D324D3}"/>
            </c:ext>
          </c:extLst>
        </c:ser>
        <c:dLbls>
          <c:showLegendKey val="0"/>
          <c:showVal val="0"/>
          <c:showCatName val="0"/>
          <c:showSerName val="0"/>
          <c:showPercent val="0"/>
          <c:showBubbleSize val="0"/>
        </c:dLbls>
        <c:gapWidth val="219"/>
        <c:overlap val="-27"/>
        <c:axId val="651645896"/>
        <c:axId val="651639336"/>
      </c:barChart>
      <c:catAx>
        <c:axId val="651645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crossAx val="651639336"/>
        <c:crosses val="autoZero"/>
        <c:auto val="1"/>
        <c:lblAlgn val="ctr"/>
        <c:lblOffset val="100"/>
        <c:noMultiLvlLbl val="0"/>
      </c:catAx>
      <c:valAx>
        <c:axId val="651639336"/>
        <c:scaling>
          <c:orientation val="minMax"/>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crossAx val="6516458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[Capstone - Huerta.xlsx]Scratch!PivotTable5</c:name>
    <c:fmtId val="37"/>
  </c:pivotSource>
  <c:chart>
    <c:title>
      <c:tx>
        <c:rich>
          <a:bodyPr rot="0" spcFirstLastPara="1" vertOverflow="ellipsis" vert="horz" wrap="square" anchor="ctr" anchorCtr="1"/>
          <a:lstStyle/>
          <a:p>
            <a:pPr algn="ctr">
              <a:defRPr sz="1400" b="0" i="0" u="none" strike="noStrike" kern="1200" spc="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r>
              <a:rPr lang="en-US" strike="noStrike">
                <a:latin typeface="Ebrima" panose="02000000000000000000" pitchFamily="2" charset="0"/>
                <a:ea typeface="Ebrima" panose="02000000000000000000" pitchFamily="2" charset="0"/>
                <a:cs typeface="Ebrima" panose="02000000000000000000" pitchFamily="2" charset="0"/>
              </a:rPr>
              <a:t>Bottom Ten</a:t>
            </a:r>
            <a:r>
              <a:rPr lang="en-US" strike="noStrike" baseline="0">
                <a:latin typeface="Ebrima" panose="02000000000000000000" pitchFamily="2" charset="0"/>
                <a:ea typeface="Ebrima" panose="02000000000000000000" pitchFamily="2" charset="0"/>
                <a:cs typeface="Ebrima" panose="02000000000000000000" pitchFamily="2" charset="0"/>
              </a:rPr>
              <a:t> Branches by Average Rental-Days</a:t>
            </a:r>
            <a:endParaRPr lang="en-US" strike="noStrike">
              <a:latin typeface="Ebrima" panose="02000000000000000000" pitchFamily="2" charset="0"/>
              <a:ea typeface="Ebrima" panose="02000000000000000000" pitchFamily="2" charset="0"/>
              <a:cs typeface="Ebrima" panose="02000000000000000000" pitchFamily="2" charset="0"/>
            </a:endParaRPr>
          </a:p>
        </c:rich>
      </c:tx>
      <c:overlay val="0"/>
      <c:spPr>
        <a:noFill/>
        <a:ln>
          <a:noFill/>
        </a:ln>
        <a:effectLst/>
      </c:spPr>
      <c:txPr>
        <a:bodyPr rot="0" spcFirstLastPara="1" vertOverflow="ellipsis" vert="horz" wrap="square" anchor="ctr" anchorCtr="1"/>
        <a:lstStyle/>
        <a:p>
          <a:pPr algn="ctr">
            <a:defRPr sz="1400" b="0" i="0" u="none" strike="noStrike" kern="1200" spc="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Scratch!$E$107</c:f>
              <c:strCache>
                <c:ptCount val="1"/>
                <c:pt idx="0">
                  <c:v>Total</c:v>
                </c:pt>
              </c:strCache>
            </c:strRef>
          </c:tx>
          <c:spPr>
            <a:solidFill>
              <a:schemeClr val="accent1"/>
            </a:solidFill>
            <a:ln>
              <a:noFill/>
            </a:ln>
            <a:effectLst/>
          </c:spPr>
          <c:invertIfNegative val="0"/>
          <c:dLbls>
            <c:numFmt formatCode="#,###"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Scratch!$D$108:$D$118</c:f>
              <c:strCache>
                <c:ptCount val="10"/>
                <c:pt idx="0">
                  <c:v>Missouri</c:v>
                </c:pt>
                <c:pt idx="1">
                  <c:v>Virginia</c:v>
                </c:pt>
                <c:pt idx="2">
                  <c:v>California</c:v>
                </c:pt>
                <c:pt idx="3">
                  <c:v>Colorado</c:v>
                </c:pt>
                <c:pt idx="4">
                  <c:v>Alabama</c:v>
                </c:pt>
                <c:pt idx="5">
                  <c:v>Maryland</c:v>
                </c:pt>
                <c:pt idx="6">
                  <c:v>Michigan</c:v>
                </c:pt>
                <c:pt idx="7">
                  <c:v>Florida</c:v>
                </c:pt>
                <c:pt idx="8">
                  <c:v>Idaho</c:v>
                </c:pt>
                <c:pt idx="9">
                  <c:v>District of Columbia</c:v>
                </c:pt>
              </c:strCache>
            </c:strRef>
          </c:cat>
          <c:val>
            <c:numRef>
              <c:f>Scratch!$E$108:$E$118</c:f>
              <c:numCache>
                <c:formatCode>General</c:formatCode>
                <c:ptCount val="10"/>
                <c:pt idx="0">
                  <c:v>6832</c:v>
                </c:pt>
                <c:pt idx="1">
                  <c:v>6676</c:v>
                </c:pt>
                <c:pt idx="2">
                  <c:v>6594.75</c:v>
                </c:pt>
                <c:pt idx="3">
                  <c:v>6584.5</c:v>
                </c:pt>
                <c:pt idx="4">
                  <c:v>6583</c:v>
                </c:pt>
                <c:pt idx="5">
                  <c:v>6569</c:v>
                </c:pt>
                <c:pt idx="6">
                  <c:v>6567</c:v>
                </c:pt>
                <c:pt idx="7">
                  <c:v>6560.5</c:v>
                </c:pt>
                <c:pt idx="8">
                  <c:v>6560</c:v>
                </c:pt>
                <c:pt idx="9">
                  <c:v>6549.333333333333</c:v>
                </c:pt>
              </c:numCache>
            </c:numRef>
          </c:val>
          <c:extLst>
            <c:ext xmlns:c16="http://schemas.microsoft.com/office/drawing/2014/chart" uri="{C3380CC4-5D6E-409C-BE32-E72D297353CC}">
              <c16:uniqueId val="{00000000-11CF-44D0-B91C-BFAE468D6E00}"/>
            </c:ext>
          </c:extLst>
        </c:ser>
        <c:dLbls>
          <c:dLblPos val="outEnd"/>
          <c:showLegendKey val="0"/>
          <c:showVal val="1"/>
          <c:showCatName val="0"/>
          <c:showSerName val="0"/>
          <c:showPercent val="0"/>
          <c:showBubbleSize val="0"/>
        </c:dLbls>
        <c:gapWidth val="219"/>
        <c:overlap val="-27"/>
        <c:axId val="651650488"/>
        <c:axId val="651654752"/>
      </c:barChart>
      <c:catAx>
        <c:axId val="6516504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crossAx val="651654752"/>
        <c:crosses val="autoZero"/>
        <c:auto val="1"/>
        <c:lblAlgn val="ctr"/>
        <c:lblOffset val="100"/>
        <c:noMultiLvlLbl val="0"/>
      </c:catAx>
      <c:valAx>
        <c:axId val="651654752"/>
        <c:scaling>
          <c:orientation val="minMax"/>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Ebrima" panose="02000000000000000000" pitchFamily="2" charset="0"/>
                <a:ea typeface="Ebrima" panose="02000000000000000000" pitchFamily="2" charset="0"/>
                <a:cs typeface="Ebrima" panose="02000000000000000000" pitchFamily="2" charset="0"/>
              </a:defRPr>
            </a:pPr>
            <a:endParaRPr lang="en-US"/>
          </a:p>
        </c:txPr>
        <c:crossAx val="6516504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2.jpeg>
</file>

<file path=ppt/media/image3.jpeg>
</file>

<file path=ppt/media/image4.jpeg>
</file>

<file path=ppt/media/image5.png>
</file>

<file path=ppt/media/image6.jp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A570B1-5767-433E-BA47-1F96757B206C}" type="datetimeFigureOut">
              <a:rPr lang="en-US" smtClean="0"/>
              <a:t>10/23/2021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6A27B0-3ED2-43B2-AA0A-26842A4F7B6C}" type="slidenum">
              <a:rPr lang="en-US" smtClean="0"/>
              <a:t>‹#›</a:t>
            </a:fld>
            <a:endParaRPr lang="en-US"/>
          </a:p>
        </p:txBody>
      </p:sp>
    </p:spTree>
    <p:extLst>
      <p:ext uri="{BB962C8B-B14F-4D97-AF65-F5344CB8AC3E}">
        <p14:creationId xmlns:p14="http://schemas.microsoft.com/office/powerpoint/2010/main" val="39223973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Welcome to …FY2018 Financial analysis…Please feel free to ask any questions that come up throughout this presentation, and I will provide a copy of this slide deck</a:t>
            </a:r>
            <a:r>
              <a:rPr lang="en-US" baseline="0" dirty="0"/>
              <a:t> at the end (which is what I would say if I hadn’t linked it ahead of time for the </a:t>
            </a:r>
            <a:r>
              <a:rPr lang="en-US" baseline="0" dirty="0" err="1"/>
              <a:t>thinkful</a:t>
            </a:r>
            <a:r>
              <a:rPr lang="en-US" baseline="0" dirty="0"/>
              <a:t> assignment!</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1</a:t>
            </a:fld>
            <a:endParaRPr lang="en-US"/>
          </a:p>
        </p:txBody>
      </p:sp>
    </p:spTree>
    <p:extLst>
      <p:ext uri="{BB962C8B-B14F-4D97-AF65-F5344CB8AC3E}">
        <p14:creationId xmlns:p14="http://schemas.microsoft.com/office/powerpoint/2010/main" val="364725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a:t>
            </a:r>
            <a:r>
              <a:rPr lang="en-US" baseline="0" dirty="0"/>
              <a:t> example, here’s the vehicles that made us the most profit in 2018. This is for all car model years, by specific make and model. This actually isn’t the most useful metric we can use for profit, though, and I’ll get more into that when we look at the model. </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12</a:t>
            </a:fld>
            <a:endParaRPr lang="en-US"/>
          </a:p>
        </p:txBody>
      </p:sp>
    </p:spTree>
    <p:extLst>
      <p:ext uri="{BB962C8B-B14F-4D97-AF65-F5344CB8AC3E}">
        <p14:creationId xmlns:p14="http://schemas.microsoft.com/office/powerpoint/2010/main" val="25162829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more profit, the better!</a:t>
            </a:r>
          </a:p>
        </p:txBody>
      </p:sp>
      <p:sp>
        <p:nvSpPr>
          <p:cNvPr id="4" name="Slide Number Placeholder 3"/>
          <p:cNvSpPr>
            <a:spLocks noGrp="1"/>
          </p:cNvSpPr>
          <p:nvPr>
            <p:ph type="sldNum" sz="quarter" idx="5"/>
          </p:nvPr>
        </p:nvSpPr>
        <p:spPr/>
        <p:txBody>
          <a:bodyPr/>
          <a:lstStyle/>
          <a:p>
            <a:fld id="{AB6A27B0-3ED2-43B2-AA0A-26842A4F7B6C}" type="slidenum">
              <a:rPr lang="en-US" smtClean="0"/>
              <a:t>14</a:t>
            </a:fld>
            <a:endParaRPr lang="en-US"/>
          </a:p>
        </p:txBody>
      </p:sp>
    </p:spTree>
    <p:extLst>
      <p:ext uri="{BB962C8B-B14F-4D97-AF65-F5344CB8AC3E}">
        <p14:creationId xmlns:p14="http://schemas.microsoft.com/office/powerpoint/2010/main" val="42778008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Profit per</a:t>
            </a:r>
            <a:r>
              <a:rPr lang="en-US" baseline="0" dirty="0"/>
              <a:t> rental day per car is a great metric to look at efficiency of the fleet, adjusted for number of cars. The problem with that earlier graph we looked at, depicting the most profitable vehicles, is that it’s not adjusted for total quantity of a specific car – so for all we know, we might have 500 of that top-performing Ford 4Runner and that’s why it jumped to the top of that chart.</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16</a:t>
            </a:fld>
            <a:endParaRPr lang="en-US"/>
          </a:p>
        </p:txBody>
      </p:sp>
    </p:spTree>
    <p:extLst>
      <p:ext uri="{BB962C8B-B14F-4D97-AF65-F5344CB8AC3E}">
        <p14:creationId xmlns:p14="http://schemas.microsoft.com/office/powerpoint/2010/main" val="22518015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we can see the number</a:t>
            </a:r>
            <a:r>
              <a:rPr lang="en-US" baseline="0" dirty="0"/>
              <a:t> of vehicles of a particular brand, the bars, compared with the profit per day averaged across the number of vehicles in that brand. If this is confusing and you don’t see any correlations, well…</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17</a:t>
            </a:fld>
            <a:endParaRPr lang="en-US"/>
          </a:p>
        </p:txBody>
      </p:sp>
    </p:spTree>
    <p:extLst>
      <p:ext uri="{BB962C8B-B14F-4D97-AF65-F5344CB8AC3E}">
        <p14:creationId xmlns:p14="http://schemas.microsoft.com/office/powerpoint/2010/main" val="13977085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because</a:t>
            </a:r>
            <a:r>
              <a:rPr lang="en-US" baseline="0" dirty="0"/>
              <a:t> there is none! No correlation between profit and number of vehicles.</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18</a:t>
            </a:fld>
            <a:endParaRPr lang="en-US"/>
          </a:p>
        </p:txBody>
      </p:sp>
    </p:spTree>
    <p:extLst>
      <p:ext uri="{BB962C8B-B14F-4D97-AF65-F5344CB8AC3E}">
        <p14:creationId xmlns:p14="http://schemas.microsoft.com/office/powerpoint/2010/main" val="5134018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fact, if you look at the top ten most profitable</a:t>
            </a:r>
            <a:r>
              <a:rPr lang="en-US" baseline="0" dirty="0"/>
              <a:t> makes, there’s actually an inverse correlation with the number of vehicles. This suggests there’s a lot of room for growth in terms of fleet efficiency.</a:t>
            </a:r>
          </a:p>
        </p:txBody>
      </p:sp>
      <p:sp>
        <p:nvSpPr>
          <p:cNvPr id="4" name="Slide Number Placeholder 3"/>
          <p:cNvSpPr>
            <a:spLocks noGrp="1"/>
          </p:cNvSpPr>
          <p:nvPr>
            <p:ph type="sldNum" sz="quarter" idx="5"/>
          </p:nvPr>
        </p:nvSpPr>
        <p:spPr/>
        <p:txBody>
          <a:bodyPr/>
          <a:lstStyle/>
          <a:p>
            <a:fld id="{AB6A27B0-3ED2-43B2-AA0A-26842A4F7B6C}" type="slidenum">
              <a:rPr lang="en-US" smtClean="0"/>
              <a:t>19</a:t>
            </a:fld>
            <a:endParaRPr lang="en-US"/>
          </a:p>
        </p:txBody>
      </p:sp>
    </p:spTree>
    <p:extLst>
      <p:ext uri="{BB962C8B-B14F-4D97-AF65-F5344CB8AC3E}">
        <p14:creationId xmlns:p14="http://schemas.microsoft.com/office/powerpoint/2010/main" val="32316226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20</a:t>
            </a:fld>
            <a:endParaRPr lang="en-US"/>
          </a:p>
        </p:txBody>
      </p:sp>
    </p:spTree>
    <p:extLst>
      <p:ext uri="{BB962C8B-B14F-4D97-AF65-F5344CB8AC3E}">
        <p14:creationId xmlns:p14="http://schemas.microsoft.com/office/powerpoint/2010/main" val="35797477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a:t>
            </a:r>
            <a:r>
              <a:rPr lang="en-US" baseline="0" dirty="0"/>
              <a:t> of the data we saw earlier, we can expect new branches in underserved locations to perform very similarly to existing branches</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22</a:t>
            </a:fld>
            <a:endParaRPr lang="en-US"/>
          </a:p>
        </p:txBody>
      </p:sp>
    </p:spTree>
    <p:extLst>
      <p:ext uri="{BB962C8B-B14F-4D97-AF65-F5344CB8AC3E}">
        <p14:creationId xmlns:p14="http://schemas.microsoft.com/office/powerpoint/2010/main" val="1367268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just wanted to put this all in one place – this</a:t>
            </a:r>
            <a:r>
              <a:rPr lang="en-US" baseline="0" dirty="0"/>
              <a:t> is the data from the two previous scenarios, next to the 2018 data</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30</a:t>
            </a:fld>
            <a:endParaRPr lang="en-US"/>
          </a:p>
        </p:txBody>
      </p:sp>
    </p:spTree>
    <p:extLst>
      <p:ext uri="{BB962C8B-B14F-4D97-AF65-F5344CB8AC3E}">
        <p14:creationId xmlns:p14="http://schemas.microsoft.com/office/powerpoint/2010/main" val="37479136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 we have the combined</a:t>
            </a:r>
            <a:r>
              <a:rPr lang="en-US" baseline="0" dirty="0"/>
              <a:t> data! Note, again, that I did not model a fleet size increase beyond what is proportional for the new branches, but that is something that you can play around with in the model if you wish.</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31</a:t>
            </a:fld>
            <a:endParaRPr lang="en-US"/>
          </a:p>
        </p:txBody>
      </p:sp>
    </p:spTree>
    <p:extLst>
      <p:ext uri="{BB962C8B-B14F-4D97-AF65-F5344CB8AC3E}">
        <p14:creationId xmlns:p14="http://schemas.microsoft.com/office/powerpoint/2010/main" val="1864786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2</a:t>
            </a:fld>
            <a:endParaRPr lang="en-US"/>
          </a:p>
        </p:txBody>
      </p:sp>
    </p:spTree>
    <p:extLst>
      <p:ext uri="{BB962C8B-B14F-4D97-AF65-F5344CB8AC3E}">
        <p14:creationId xmlns:p14="http://schemas.microsoft.com/office/powerpoint/2010/main" val="6580221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implementing these plans,</a:t>
            </a:r>
            <a:r>
              <a:rPr lang="en-US" baseline="0" dirty="0"/>
              <a:t> we will need to both confirm that increased quantities of the most popular vehicles will not stifle demand, and also ensure that new branch locations are in otherwise underserved areas. That being said, our margins for improvement are significant enough that I have great confidence these strategies can be successful.</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32</a:t>
            </a:fld>
            <a:endParaRPr lang="en-US"/>
          </a:p>
        </p:txBody>
      </p:sp>
    </p:spTree>
    <p:extLst>
      <p:ext uri="{BB962C8B-B14F-4D97-AF65-F5344CB8AC3E}">
        <p14:creationId xmlns:p14="http://schemas.microsoft.com/office/powerpoint/2010/main" val="3602351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overall findings…healthy</a:t>
            </a:r>
            <a:r>
              <a:rPr lang="en-US" baseline="0" dirty="0"/>
              <a:t> profit margin but could be better! I want to explain the expenses figure briefly</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3</a:t>
            </a:fld>
            <a:endParaRPr lang="en-US"/>
          </a:p>
        </p:txBody>
      </p:sp>
    </p:spTree>
    <p:extLst>
      <p:ext uri="{BB962C8B-B14F-4D97-AF65-F5344CB8AC3E}">
        <p14:creationId xmlns:p14="http://schemas.microsoft.com/office/powerpoint/2010/main" val="2745433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we don’t track some of this data, we’re lacking</a:t>
            </a:r>
            <a:r>
              <a:rPr lang="en-US" baseline="0" dirty="0"/>
              <a:t> some specifics that could be helpful for future analysis. Specifics about accident data would be useful for modeling</a:t>
            </a:r>
          </a:p>
          <a:p>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4</a:t>
            </a:fld>
            <a:endParaRPr lang="en-US"/>
          </a:p>
        </p:txBody>
      </p:sp>
    </p:spTree>
    <p:extLst>
      <p:ext uri="{BB962C8B-B14F-4D97-AF65-F5344CB8AC3E}">
        <p14:creationId xmlns:p14="http://schemas.microsoft.com/office/powerpoint/2010/main" val="3236458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5</a:t>
            </a:fld>
            <a:endParaRPr lang="en-US"/>
          </a:p>
        </p:txBody>
      </p:sp>
    </p:spTree>
    <p:extLst>
      <p:ext uri="{BB962C8B-B14F-4D97-AF65-F5344CB8AC3E}">
        <p14:creationId xmlns:p14="http://schemas.microsoft.com/office/powerpoint/2010/main" val="717710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the small spread between branch 10 and branch 1</a:t>
            </a:r>
          </a:p>
        </p:txBody>
      </p:sp>
      <p:sp>
        <p:nvSpPr>
          <p:cNvPr id="4" name="Slide Number Placeholder 3"/>
          <p:cNvSpPr>
            <a:spLocks noGrp="1"/>
          </p:cNvSpPr>
          <p:nvPr>
            <p:ph type="sldNum" sz="quarter" idx="5"/>
          </p:nvPr>
        </p:nvSpPr>
        <p:spPr/>
        <p:txBody>
          <a:bodyPr/>
          <a:lstStyle/>
          <a:p>
            <a:fld id="{AB6A27B0-3ED2-43B2-AA0A-26842A4F7B6C}" type="slidenum">
              <a:rPr lang="en-US" smtClean="0"/>
              <a:t>7</a:t>
            </a:fld>
            <a:endParaRPr lang="en-US"/>
          </a:p>
        </p:txBody>
      </p:sp>
    </p:spTree>
    <p:extLst>
      <p:ext uri="{BB962C8B-B14F-4D97-AF65-F5344CB8AC3E}">
        <p14:creationId xmlns:p14="http://schemas.microsoft.com/office/powerpoint/2010/main" val="13003005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a small spread between the worst performing branch and the 10</a:t>
            </a:r>
            <a:r>
              <a:rPr lang="en-US" baseline="30000" dirty="0"/>
              <a:t>th</a:t>
            </a:r>
            <a:r>
              <a:rPr lang="en-US" dirty="0"/>
              <a:t> worst – they’re all doing well,</a:t>
            </a:r>
            <a:r>
              <a:rPr lang="en-US" baseline="0" dirty="0"/>
              <a:t> close to average, and not much difference from the top ten branches</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8</a:t>
            </a:fld>
            <a:endParaRPr lang="en-US"/>
          </a:p>
        </p:txBody>
      </p:sp>
    </p:spTree>
    <p:extLst>
      <p:ext uri="{BB962C8B-B14F-4D97-AF65-F5344CB8AC3E}">
        <p14:creationId xmlns:p14="http://schemas.microsoft.com/office/powerpoint/2010/main" val="30874338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10</a:t>
            </a:fld>
            <a:endParaRPr lang="en-US"/>
          </a:p>
        </p:txBody>
      </p:sp>
    </p:spTree>
    <p:extLst>
      <p:ext uri="{BB962C8B-B14F-4D97-AF65-F5344CB8AC3E}">
        <p14:creationId xmlns:p14="http://schemas.microsoft.com/office/powerpoint/2010/main" val="1559913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a:t>
            </a:r>
            <a:r>
              <a:rPr lang="en-US" baseline="0" dirty="0"/>
              <a:t> what’s interesting about the vehicle data is that we can drill down a little more to look at profit, since our expenses are tracked on a vehicle by vehicle basis – can calculate profit  by car</a:t>
            </a:r>
            <a:endParaRPr lang="en-US" dirty="0"/>
          </a:p>
        </p:txBody>
      </p:sp>
      <p:sp>
        <p:nvSpPr>
          <p:cNvPr id="4" name="Slide Number Placeholder 3"/>
          <p:cNvSpPr>
            <a:spLocks noGrp="1"/>
          </p:cNvSpPr>
          <p:nvPr>
            <p:ph type="sldNum" sz="quarter" idx="5"/>
          </p:nvPr>
        </p:nvSpPr>
        <p:spPr/>
        <p:txBody>
          <a:bodyPr/>
          <a:lstStyle/>
          <a:p>
            <a:fld id="{AB6A27B0-3ED2-43B2-AA0A-26842A4F7B6C}" type="slidenum">
              <a:rPr lang="en-US" smtClean="0"/>
              <a:t>11</a:t>
            </a:fld>
            <a:endParaRPr lang="en-US"/>
          </a:p>
        </p:txBody>
      </p:sp>
    </p:spTree>
    <p:extLst>
      <p:ext uri="{BB962C8B-B14F-4D97-AF65-F5344CB8AC3E}">
        <p14:creationId xmlns:p14="http://schemas.microsoft.com/office/powerpoint/2010/main" val="41099155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dirty="0"/>
              <a:t>Click to edit Master title style</a:t>
            </a:r>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Ebrima" panose="02000000000000000000" pitchFamily="2" charset="0"/>
                <a:ea typeface="Ebrima" panose="02000000000000000000" pitchFamily="2" charset="0"/>
                <a:cs typeface="Ebrima" panose="02000000000000000000" pitchFamily="2" charset="0"/>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p>
            <a:fld id="{FB5D7AE3-5DA9-49E3-B21A-A2ED83640AC0}" type="datetimeFigureOut">
              <a:rPr lang="en-US" smtClean="0"/>
              <a:t>10/23/2021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387DF4-B84F-4E8D-AF3B-0956ED3AF2D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85716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5D7AE3-5DA9-49E3-B21A-A2ED83640AC0}" type="datetimeFigureOut">
              <a:rPr lang="en-US" smtClean="0"/>
              <a:t>10/23/2021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387DF4-B84F-4E8D-AF3B-0956ED3AF2D0}" type="slidenum">
              <a:rPr lang="en-US" smtClean="0"/>
              <a:t>‹#›</a:t>
            </a:fld>
            <a:endParaRPr lang="en-US"/>
          </a:p>
        </p:txBody>
      </p:sp>
    </p:spTree>
    <p:extLst>
      <p:ext uri="{BB962C8B-B14F-4D97-AF65-F5344CB8AC3E}">
        <p14:creationId xmlns:p14="http://schemas.microsoft.com/office/powerpoint/2010/main" val="195162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5D7AE3-5DA9-49E3-B21A-A2ED83640AC0}" type="datetimeFigureOut">
              <a:rPr lang="en-US" smtClean="0"/>
              <a:t>10/23/2021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387DF4-B84F-4E8D-AF3B-0956ED3AF2D0}" type="slidenum">
              <a:rPr lang="en-US" smtClean="0"/>
              <a:t>‹#›</a:t>
            </a:fld>
            <a:endParaRPr lang="en-US"/>
          </a:p>
        </p:txBody>
      </p:sp>
    </p:spTree>
    <p:extLst>
      <p:ext uri="{BB962C8B-B14F-4D97-AF65-F5344CB8AC3E}">
        <p14:creationId xmlns:p14="http://schemas.microsoft.com/office/powerpoint/2010/main" val="2370111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atin typeface="Ebrima" panose="02000000000000000000" pitchFamily="2" charset="0"/>
                <a:ea typeface="Ebrima" panose="02000000000000000000" pitchFamily="2" charset="0"/>
                <a:cs typeface="Ebrima" panose="02000000000000000000" pitchFamily="2"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Ebrima" panose="02000000000000000000" pitchFamily="2" charset="0"/>
                <a:ea typeface="Ebrima" panose="02000000000000000000" pitchFamily="2" charset="0"/>
                <a:cs typeface="Ebrima" panose="02000000000000000000" pitchFamily="2" charset="0"/>
              </a:defRPr>
            </a:lvl1pPr>
            <a:lvl2pPr>
              <a:defRPr>
                <a:latin typeface="Ebrima" panose="02000000000000000000" pitchFamily="2" charset="0"/>
                <a:ea typeface="Ebrima" panose="02000000000000000000" pitchFamily="2" charset="0"/>
                <a:cs typeface="Ebrima" panose="02000000000000000000" pitchFamily="2" charset="0"/>
              </a:defRPr>
            </a:lvl2pPr>
            <a:lvl3pPr>
              <a:defRPr>
                <a:latin typeface="Ebrima" panose="02000000000000000000" pitchFamily="2" charset="0"/>
                <a:ea typeface="Ebrima" panose="02000000000000000000" pitchFamily="2" charset="0"/>
                <a:cs typeface="Ebrima" panose="02000000000000000000" pitchFamily="2" charset="0"/>
              </a:defRPr>
            </a:lvl3pPr>
            <a:lvl4pPr>
              <a:defRPr>
                <a:latin typeface="Ebrima" panose="02000000000000000000" pitchFamily="2" charset="0"/>
                <a:ea typeface="Ebrima" panose="02000000000000000000" pitchFamily="2" charset="0"/>
                <a:cs typeface="Ebrima" panose="02000000000000000000" pitchFamily="2" charset="0"/>
              </a:defRPr>
            </a:lvl4pPr>
            <a:lvl5pPr>
              <a:defRPr>
                <a:latin typeface="Ebrima" panose="02000000000000000000" pitchFamily="2" charset="0"/>
                <a:ea typeface="Ebrima" panose="02000000000000000000" pitchFamily="2" charset="0"/>
                <a:cs typeface="Ebrima"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Ebrima" panose="02000000000000000000" pitchFamily="2" charset="0"/>
                <a:ea typeface="Ebrima" panose="02000000000000000000" pitchFamily="2" charset="0"/>
                <a:cs typeface="Ebrima" panose="02000000000000000000" pitchFamily="2" charset="0"/>
              </a:defRPr>
            </a:lvl1pPr>
          </a:lstStyle>
          <a:p>
            <a:fld id="{FB5D7AE3-5DA9-49E3-B21A-A2ED83640AC0}" type="datetimeFigureOut">
              <a:rPr lang="en-US" smtClean="0"/>
              <a:pPr/>
              <a:t>10/23/2021</a:t>
            </a:fld>
            <a:endParaRPr lang="en-US"/>
          </a:p>
        </p:txBody>
      </p:sp>
      <p:sp>
        <p:nvSpPr>
          <p:cNvPr id="5" name="Footer Placeholder 4"/>
          <p:cNvSpPr>
            <a:spLocks noGrp="1"/>
          </p:cNvSpPr>
          <p:nvPr>
            <p:ph type="ftr" sz="quarter" idx="11"/>
          </p:nvPr>
        </p:nvSpPr>
        <p:spPr/>
        <p:txBody>
          <a:bodyPr/>
          <a:lstStyle>
            <a:lvl1pPr>
              <a:defRPr>
                <a:latin typeface="Ebrima" panose="02000000000000000000" pitchFamily="2" charset="0"/>
                <a:ea typeface="Ebrima" panose="02000000000000000000" pitchFamily="2" charset="0"/>
                <a:cs typeface="Ebrima" panose="02000000000000000000" pitchFamily="2" charset="0"/>
              </a:defRPr>
            </a:lvl1pPr>
          </a:lstStyle>
          <a:p>
            <a:endParaRPr lang="en-US"/>
          </a:p>
        </p:txBody>
      </p:sp>
      <p:sp>
        <p:nvSpPr>
          <p:cNvPr id="6" name="Slide Number Placeholder 5"/>
          <p:cNvSpPr>
            <a:spLocks noGrp="1"/>
          </p:cNvSpPr>
          <p:nvPr>
            <p:ph type="sldNum" sz="quarter" idx="12"/>
          </p:nvPr>
        </p:nvSpPr>
        <p:spPr/>
        <p:txBody>
          <a:bodyPr/>
          <a:lstStyle>
            <a:lvl1pPr>
              <a:defRPr>
                <a:latin typeface="Ebrima" panose="02000000000000000000" pitchFamily="2" charset="0"/>
                <a:ea typeface="Ebrima" panose="02000000000000000000" pitchFamily="2" charset="0"/>
                <a:cs typeface="Ebrima" panose="02000000000000000000" pitchFamily="2" charset="0"/>
              </a:defRPr>
            </a:lvl1pPr>
          </a:lstStyle>
          <a:p>
            <a:fld id="{B3387DF4-B84F-4E8D-AF3B-0956ED3AF2D0}" type="slidenum">
              <a:rPr lang="en-US" smtClean="0"/>
              <a:pPr/>
              <a:t>‹#›</a:t>
            </a:fld>
            <a:endParaRPr lang="en-US"/>
          </a:p>
        </p:txBody>
      </p:sp>
    </p:spTree>
    <p:extLst>
      <p:ext uri="{BB962C8B-B14F-4D97-AF65-F5344CB8AC3E}">
        <p14:creationId xmlns:p14="http://schemas.microsoft.com/office/powerpoint/2010/main" val="3650613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Ebrima" panose="02000000000000000000" pitchFamily="2" charset="0"/>
                <a:ea typeface="Ebrima" panose="02000000000000000000" pitchFamily="2" charset="0"/>
                <a:cs typeface="Ebrima" panose="02000000000000000000" pitchFamily="2"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FB5D7AE3-5DA9-49E3-B21A-A2ED83640AC0}" type="datetimeFigureOut">
              <a:rPr lang="en-US" smtClean="0"/>
              <a:t>10/23/2021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387DF4-B84F-4E8D-AF3B-0956ED3AF2D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5729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dirty="0"/>
              <a:t>Click to edit Master title style</a:t>
            </a:r>
          </a:p>
        </p:txBody>
      </p:sp>
      <p:sp>
        <p:nvSpPr>
          <p:cNvPr id="3" name="Content Placeholder 2"/>
          <p:cNvSpPr>
            <a:spLocks noGrp="1"/>
          </p:cNvSpPr>
          <p:nvPr>
            <p:ph sz="half" idx="1"/>
          </p:nvPr>
        </p:nvSpPr>
        <p:spPr>
          <a:xfrm>
            <a:off x="1097279" y="1845734"/>
            <a:ext cx="493776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FB5D7AE3-5DA9-49E3-B21A-A2ED83640AC0}" type="datetimeFigureOut">
              <a:rPr lang="en-US" smtClean="0"/>
              <a:t>10/23/2021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387DF4-B84F-4E8D-AF3B-0956ED3AF2D0}" type="slidenum">
              <a:rPr lang="en-US" smtClean="0"/>
              <a:t>‹#›</a:t>
            </a:fld>
            <a:endParaRPr lang="en-US"/>
          </a:p>
        </p:txBody>
      </p:sp>
    </p:spTree>
    <p:extLst>
      <p:ext uri="{BB962C8B-B14F-4D97-AF65-F5344CB8AC3E}">
        <p14:creationId xmlns:p14="http://schemas.microsoft.com/office/powerpoint/2010/main" val="178170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B5D7AE3-5DA9-49E3-B21A-A2ED83640AC0}" type="datetimeFigureOut">
              <a:rPr lang="en-US" smtClean="0"/>
              <a:t>10/23/2021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387DF4-B84F-4E8D-AF3B-0956ED3AF2D0}" type="slidenum">
              <a:rPr lang="en-US" smtClean="0"/>
              <a:t>‹#›</a:t>
            </a:fld>
            <a:endParaRPr lang="en-US"/>
          </a:p>
        </p:txBody>
      </p:sp>
    </p:spTree>
    <p:extLst>
      <p:ext uri="{BB962C8B-B14F-4D97-AF65-F5344CB8AC3E}">
        <p14:creationId xmlns:p14="http://schemas.microsoft.com/office/powerpoint/2010/main" val="796029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B5D7AE3-5DA9-49E3-B21A-A2ED83640AC0}" type="datetimeFigureOut">
              <a:rPr lang="en-US" smtClean="0"/>
              <a:t>10/23/2021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387DF4-B84F-4E8D-AF3B-0956ED3AF2D0}" type="slidenum">
              <a:rPr lang="en-US" smtClean="0"/>
              <a:t>‹#›</a:t>
            </a:fld>
            <a:endParaRPr lang="en-US"/>
          </a:p>
        </p:txBody>
      </p:sp>
    </p:spTree>
    <p:extLst>
      <p:ext uri="{BB962C8B-B14F-4D97-AF65-F5344CB8AC3E}">
        <p14:creationId xmlns:p14="http://schemas.microsoft.com/office/powerpoint/2010/main" val="767832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B5D7AE3-5DA9-49E3-B21A-A2ED83640AC0}" type="datetimeFigureOut">
              <a:rPr lang="en-US" smtClean="0"/>
              <a:t>10/23/2021</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3387DF4-B84F-4E8D-AF3B-0956ED3AF2D0}" type="slidenum">
              <a:rPr lang="en-US" smtClean="0"/>
              <a:t>‹#›</a:t>
            </a:fld>
            <a:endParaRPr lang="en-US"/>
          </a:p>
        </p:txBody>
      </p:sp>
    </p:spTree>
    <p:extLst>
      <p:ext uri="{BB962C8B-B14F-4D97-AF65-F5344CB8AC3E}">
        <p14:creationId xmlns:p14="http://schemas.microsoft.com/office/powerpoint/2010/main" val="1423364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B5D7AE3-5DA9-49E3-B21A-A2ED83640AC0}" type="datetimeFigureOut">
              <a:rPr lang="en-US" smtClean="0"/>
              <a:t>10/23/2021</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3387DF4-B84F-4E8D-AF3B-0956ED3AF2D0}" type="slidenum">
              <a:rPr lang="en-US" smtClean="0"/>
              <a:t>‹#›</a:t>
            </a:fld>
            <a:endParaRPr lang="en-US"/>
          </a:p>
        </p:txBody>
      </p:sp>
    </p:spTree>
    <p:extLst>
      <p:ext uri="{BB962C8B-B14F-4D97-AF65-F5344CB8AC3E}">
        <p14:creationId xmlns:p14="http://schemas.microsoft.com/office/powerpoint/2010/main" val="2073034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FB5D7AE3-5DA9-49E3-B21A-A2ED83640AC0}" type="datetimeFigureOut">
              <a:rPr lang="en-US" smtClean="0"/>
              <a:t>10/23/2021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387DF4-B84F-4E8D-AF3B-0956ED3AF2D0}" type="slidenum">
              <a:rPr lang="en-US" smtClean="0"/>
              <a:t>‹#›</a:t>
            </a:fld>
            <a:endParaRPr lang="en-US"/>
          </a:p>
        </p:txBody>
      </p:sp>
    </p:spTree>
    <p:extLst>
      <p:ext uri="{BB962C8B-B14F-4D97-AF65-F5344CB8AC3E}">
        <p14:creationId xmlns:p14="http://schemas.microsoft.com/office/powerpoint/2010/main" val="430501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B5D7AE3-5DA9-49E3-B21A-A2ED83640AC0}" type="datetimeFigureOut">
              <a:rPr lang="en-US" smtClean="0"/>
              <a:t>10/23/2021</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3387DF4-B84F-4E8D-AF3B-0956ED3AF2D0}"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02980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hyperlink" Target="http://pngimg.com/download/34250" TargetMode="External"/><Relationship Id="rId3" Type="http://schemas.openxmlformats.org/officeDocument/2006/relationships/image" Target="../media/image3.jpe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s://pxhere.com/es/photo/1041512" TargetMode="External"/><Relationship Id="rId5" Type="http://schemas.openxmlformats.org/officeDocument/2006/relationships/image" Target="../media/image4.jpeg"/><Relationship Id="rId4" Type="http://schemas.openxmlformats.org/officeDocument/2006/relationships/hyperlink" Target="https://pxhere.com/en/photo/515946"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journalistsresource.org/studies/environment/transportation/parking-environmental-impacts-development-policies-research-roundup/"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11754EE-72D1-4300-9602-66F9208129A6}"/>
              </a:ext>
            </a:extLst>
          </p:cNvPr>
          <p:cNvSpPr>
            <a:spLocks noGrp="1"/>
          </p:cNvSpPr>
          <p:nvPr>
            <p:ph type="subTitle" idx="1"/>
          </p:nvPr>
        </p:nvSpPr>
        <p:spPr>
          <a:xfrm>
            <a:off x="1524000" y="4619308"/>
            <a:ext cx="9144000" cy="1655762"/>
          </a:xfrm>
        </p:spPr>
        <p:txBody>
          <a:bodyPr>
            <a:normAutofit/>
          </a:bodyPr>
          <a:lstStyle/>
          <a:p>
            <a:r>
              <a:rPr lang="en-US" sz="2800" b="1" dirty="0">
                <a:latin typeface="Ebrima" panose="02000000000000000000" pitchFamily="2" charset="0"/>
                <a:ea typeface="Ebrima" panose="02000000000000000000" pitchFamily="2" charset="0"/>
                <a:cs typeface="Ebrima" panose="02000000000000000000" pitchFamily="2" charset="0"/>
              </a:rPr>
              <a:t>FY 2018 Analysis and Recommendations</a:t>
            </a:r>
          </a:p>
        </p:txBody>
      </p:sp>
      <p:pic>
        <p:nvPicPr>
          <p:cNvPr id="4" name="Picture 3">
            <a:extLst>
              <a:ext uri="{FF2B5EF4-FFF2-40B4-BE49-F238E27FC236}">
                <a16:creationId xmlns:a16="http://schemas.microsoft.com/office/drawing/2014/main" id="{3F828D22-86BB-442B-8A32-C03A964ED66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2869" b="21464"/>
          <a:stretch/>
        </p:blipFill>
        <p:spPr>
          <a:xfrm>
            <a:off x="1119993" y="1286115"/>
            <a:ext cx="9952013" cy="2504517"/>
          </a:xfrm>
          <a:prstGeom prst="rect">
            <a:avLst/>
          </a:prstGeom>
        </p:spPr>
      </p:pic>
    </p:spTree>
    <p:extLst>
      <p:ext uri="{BB962C8B-B14F-4D97-AF65-F5344CB8AC3E}">
        <p14:creationId xmlns:p14="http://schemas.microsoft.com/office/powerpoint/2010/main" val="9202816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3E811-F48E-44AA-B107-F96EFC36B0F3}"/>
              </a:ext>
            </a:extLst>
          </p:cNvPr>
          <p:cNvSpPr>
            <a:spLocks noGrp="1"/>
          </p:cNvSpPr>
          <p:nvPr>
            <p:ph type="title"/>
          </p:nvPr>
        </p:nvSpPr>
        <p:spPr/>
        <p:txBody>
          <a:bodyPr/>
          <a:lstStyle/>
          <a:p>
            <a:pPr algn="ctr"/>
            <a:r>
              <a:rPr lang="en-US" dirty="0"/>
              <a:t>Revenue – Vehicle Performance</a:t>
            </a:r>
          </a:p>
        </p:txBody>
      </p:sp>
      <p:sp>
        <p:nvSpPr>
          <p:cNvPr id="6" name="Content Placeholder 3">
            <a:extLst>
              <a:ext uri="{FF2B5EF4-FFF2-40B4-BE49-F238E27FC236}">
                <a16:creationId xmlns:a16="http://schemas.microsoft.com/office/drawing/2014/main" id="{94D96FBE-9659-4A99-AA95-4FB4C6C7C8CE}"/>
              </a:ext>
            </a:extLst>
          </p:cNvPr>
          <p:cNvSpPr>
            <a:spLocks noGrp="1"/>
          </p:cNvSpPr>
          <p:nvPr>
            <p:ph idx="1"/>
          </p:nvPr>
        </p:nvSpPr>
        <p:spPr>
          <a:xfrm>
            <a:off x="1096963" y="1846263"/>
            <a:ext cx="10058400" cy="4022725"/>
          </a:xfrm>
        </p:spPr>
        <p:txBody>
          <a:bodyPr>
            <a:normAutofit/>
          </a:bodyPr>
          <a:lstStyle/>
          <a:p>
            <a:pPr marL="182880" indent="0">
              <a:lnSpc>
                <a:spcPct val="150000"/>
              </a:lnSpc>
              <a:spcAft>
                <a:spcPts val="1200"/>
              </a:spcAft>
              <a:buFont typeface="Wingdings" panose="05000000000000000000" pitchFamily="2" charset="2"/>
              <a:buChar char="Ø"/>
            </a:pPr>
            <a:r>
              <a:rPr lang="en-US" sz="2800" dirty="0">
                <a:solidFill>
                  <a:schemeClr val="tx1">
                    <a:lumMod val="65000"/>
                    <a:lumOff val="35000"/>
                  </a:schemeClr>
                </a:solidFill>
              </a:rPr>
              <a:t>Average Revenue Per Car: $13,208</a:t>
            </a:r>
          </a:p>
          <a:p>
            <a:pPr marL="182880" indent="0">
              <a:lnSpc>
                <a:spcPct val="150000"/>
              </a:lnSpc>
              <a:spcAft>
                <a:spcPts val="1200"/>
              </a:spcAft>
              <a:buFont typeface="Wingdings" panose="05000000000000000000" pitchFamily="2" charset="2"/>
              <a:buChar char="Ø"/>
            </a:pPr>
            <a:r>
              <a:rPr lang="en-US" sz="2800" dirty="0">
                <a:solidFill>
                  <a:schemeClr val="tx1"/>
                </a:solidFill>
              </a:rPr>
              <a:t>Fleet Size: 4000 Vehicles</a:t>
            </a:r>
          </a:p>
          <a:p>
            <a:pPr marL="182880" indent="0">
              <a:lnSpc>
                <a:spcPct val="150000"/>
              </a:lnSpc>
              <a:spcAft>
                <a:spcPts val="1200"/>
              </a:spcAft>
              <a:buFont typeface="Wingdings" panose="05000000000000000000" pitchFamily="2" charset="2"/>
              <a:buChar char="Ø"/>
            </a:pPr>
            <a:endParaRPr lang="en-US" sz="2800" dirty="0">
              <a:solidFill>
                <a:schemeClr val="tx1"/>
              </a:solidFill>
            </a:endParaRPr>
          </a:p>
        </p:txBody>
      </p:sp>
    </p:spTree>
    <p:extLst>
      <p:ext uri="{BB962C8B-B14F-4D97-AF65-F5344CB8AC3E}">
        <p14:creationId xmlns:p14="http://schemas.microsoft.com/office/powerpoint/2010/main" val="15736609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3E811-F48E-44AA-B107-F96EFC36B0F3}"/>
              </a:ext>
            </a:extLst>
          </p:cNvPr>
          <p:cNvSpPr>
            <a:spLocks noGrp="1"/>
          </p:cNvSpPr>
          <p:nvPr>
            <p:ph type="title"/>
          </p:nvPr>
        </p:nvSpPr>
        <p:spPr/>
        <p:txBody>
          <a:bodyPr/>
          <a:lstStyle/>
          <a:p>
            <a:pPr algn="ctr"/>
            <a:r>
              <a:rPr lang="en-US" dirty="0"/>
              <a:t>Revenue – Vehicle Performance</a:t>
            </a:r>
          </a:p>
        </p:txBody>
      </p:sp>
      <p:sp>
        <p:nvSpPr>
          <p:cNvPr id="6" name="Content Placeholder 3">
            <a:extLst>
              <a:ext uri="{FF2B5EF4-FFF2-40B4-BE49-F238E27FC236}">
                <a16:creationId xmlns:a16="http://schemas.microsoft.com/office/drawing/2014/main" id="{94D96FBE-9659-4A99-AA95-4FB4C6C7C8CE}"/>
              </a:ext>
            </a:extLst>
          </p:cNvPr>
          <p:cNvSpPr>
            <a:spLocks noGrp="1"/>
          </p:cNvSpPr>
          <p:nvPr>
            <p:ph idx="1"/>
          </p:nvPr>
        </p:nvSpPr>
        <p:spPr>
          <a:xfrm>
            <a:off x="1096963" y="1846263"/>
            <a:ext cx="10058400" cy="4022725"/>
          </a:xfrm>
        </p:spPr>
        <p:txBody>
          <a:bodyPr>
            <a:normAutofit/>
          </a:bodyPr>
          <a:lstStyle/>
          <a:p>
            <a:pPr marL="182880" indent="0">
              <a:lnSpc>
                <a:spcPct val="150000"/>
              </a:lnSpc>
              <a:spcAft>
                <a:spcPts val="1200"/>
              </a:spcAft>
              <a:buFont typeface="Wingdings" panose="05000000000000000000" pitchFamily="2" charset="2"/>
              <a:buChar char="Ø"/>
            </a:pPr>
            <a:r>
              <a:rPr lang="en-US" sz="2800" dirty="0">
                <a:solidFill>
                  <a:schemeClr val="tx1"/>
                </a:solidFill>
              </a:rPr>
              <a:t>Expenses driven by car costs</a:t>
            </a:r>
          </a:p>
          <a:p>
            <a:pPr marL="182880" indent="0">
              <a:lnSpc>
                <a:spcPct val="150000"/>
              </a:lnSpc>
              <a:spcAft>
                <a:spcPts val="1200"/>
              </a:spcAft>
              <a:buFont typeface="Wingdings" panose="05000000000000000000" pitchFamily="2" charset="2"/>
              <a:buChar char="Ø"/>
            </a:pPr>
            <a:r>
              <a:rPr lang="en-US" sz="2800" dirty="0">
                <a:solidFill>
                  <a:schemeClr val="tx1"/>
                </a:solidFill>
              </a:rPr>
              <a:t>Profit can be calculated on a per-vehicle basis</a:t>
            </a:r>
          </a:p>
        </p:txBody>
      </p:sp>
    </p:spTree>
    <p:extLst>
      <p:ext uri="{BB962C8B-B14F-4D97-AF65-F5344CB8AC3E}">
        <p14:creationId xmlns:p14="http://schemas.microsoft.com/office/powerpoint/2010/main" val="277926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3E811-F48E-44AA-B107-F96EFC36B0F3}"/>
              </a:ext>
            </a:extLst>
          </p:cNvPr>
          <p:cNvSpPr>
            <a:spLocks noGrp="1"/>
          </p:cNvSpPr>
          <p:nvPr>
            <p:ph type="title"/>
          </p:nvPr>
        </p:nvSpPr>
        <p:spPr/>
        <p:txBody>
          <a:bodyPr/>
          <a:lstStyle/>
          <a:p>
            <a:pPr algn="ctr"/>
            <a:r>
              <a:rPr lang="en-US" dirty="0"/>
              <a:t>Profit – Vehicle Performance</a:t>
            </a:r>
          </a:p>
        </p:txBody>
      </p:sp>
      <p:graphicFrame>
        <p:nvGraphicFramePr>
          <p:cNvPr id="10" name="Chart 9">
            <a:extLst>
              <a:ext uri="{FF2B5EF4-FFF2-40B4-BE49-F238E27FC236}">
                <a16:creationId xmlns:a16="http://schemas.microsoft.com/office/drawing/2014/main" id="{F60F48D2-1D2B-4000-9A26-BC4CFAB79B6B}"/>
              </a:ext>
            </a:extLst>
          </p:cNvPr>
          <p:cNvGraphicFramePr>
            <a:graphicFrameLocks/>
          </p:cNvGraphicFramePr>
          <p:nvPr>
            <p:extLst>
              <p:ext uri="{D42A27DB-BD31-4B8C-83A1-F6EECF244321}">
                <p14:modId xmlns:p14="http://schemas.microsoft.com/office/powerpoint/2010/main" val="1168758809"/>
              </p:ext>
            </p:extLst>
          </p:nvPr>
        </p:nvGraphicFramePr>
        <p:xfrm>
          <a:off x="958850" y="1737360"/>
          <a:ext cx="9810749" cy="456790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02828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11754EE-72D1-4300-9602-66F9208129A6}"/>
              </a:ext>
            </a:extLst>
          </p:cNvPr>
          <p:cNvSpPr>
            <a:spLocks noGrp="1"/>
          </p:cNvSpPr>
          <p:nvPr>
            <p:ph type="subTitle" idx="1"/>
          </p:nvPr>
        </p:nvSpPr>
        <p:spPr>
          <a:xfrm>
            <a:off x="1524000" y="4619308"/>
            <a:ext cx="9144000" cy="1655762"/>
          </a:xfrm>
        </p:spPr>
        <p:txBody>
          <a:bodyPr>
            <a:normAutofit/>
          </a:bodyPr>
          <a:lstStyle/>
          <a:p>
            <a:r>
              <a:rPr lang="en-US" sz="2800" b="1" dirty="0">
                <a:latin typeface="Ebrima" panose="02000000000000000000" pitchFamily="2" charset="0"/>
                <a:ea typeface="Ebrima" panose="02000000000000000000" pitchFamily="2" charset="0"/>
                <a:cs typeface="Ebrima" panose="02000000000000000000" pitchFamily="2" charset="0"/>
              </a:rPr>
              <a:t>Part two: Objectives and Modeling</a:t>
            </a:r>
          </a:p>
        </p:txBody>
      </p:sp>
      <p:pic>
        <p:nvPicPr>
          <p:cNvPr id="4" name="Picture 3">
            <a:extLst>
              <a:ext uri="{FF2B5EF4-FFF2-40B4-BE49-F238E27FC236}">
                <a16:creationId xmlns:a16="http://schemas.microsoft.com/office/drawing/2014/main" id="{3F828D22-86BB-442B-8A32-C03A964ED66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22869" b="21464"/>
          <a:stretch/>
        </p:blipFill>
        <p:spPr>
          <a:xfrm>
            <a:off x="1119993" y="1286115"/>
            <a:ext cx="9952013" cy="2504517"/>
          </a:xfrm>
          <a:prstGeom prst="rect">
            <a:avLst/>
          </a:prstGeom>
        </p:spPr>
      </p:pic>
    </p:spTree>
    <p:extLst>
      <p:ext uri="{BB962C8B-B14F-4D97-AF65-F5344CB8AC3E}">
        <p14:creationId xmlns:p14="http://schemas.microsoft.com/office/powerpoint/2010/main" val="15302398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FY 2019 Objective</a:t>
            </a:r>
          </a:p>
        </p:txBody>
      </p:sp>
      <p:sp>
        <p:nvSpPr>
          <p:cNvPr id="3" name="Content Placeholder 2">
            <a:extLst>
              <a:ext uri="{FF2B5EF4-FFF2-40B4-BE49-F238E27FC236}">
                <a16:creationId xmlns:a16="http://schemas.microsoft.com/office/drawing/2014/main" id="{BF71B1F9-AE15-40C6-86ED-626870C06E16}"/>
              </a:ext>
            </a:extLst>
          </p:cNvPr>
          <p:cNvSpPr>
            <a:spLocks noGrp="1"/>
          </p:cNvSpPr>
          <p:nvPr>
            <p:ph idx="1"/>
          </p:nvPr>
        </p:nvSpPr>
        <p:spPr/>
        <p:txBody>
          <a:bodyPr>
            <a:normAutofit/>
          </a:bodyPr>
          <a:lstStyle/>
          <a:p>
            <a:pPr>
              <a:buFont typeface="Wingdings" panose="05000000000000000000" pitchFamily="2" charset="2"/>
              <a:buChar char="Ø"/>
            </a:pPr>
            <a:r>
              <a:rPr lang="en-US" sz="2400" b="0" i="0" u="none" strike="noStrike" dirty="0">
                <a:solidFill>
                  <a:srgbClr val="000000"/>
                </a:solidFill>
                <a:effectLst/>
                <a:latin typeface="Ebrima" panose="02000000000000000000" pitchFamily="2" charset="0"/>
              </a:rPr>
              <a:t>Discover trends of revenue in: </a:t>
            </a:r>
          </a:p>
          <a:p>
            <a:pPr lvl="1">
              <a:buFont typeface="Wingdings" panose="05000000000000000000" pitchFamily="2" charset="2"/>
              <a:buChar char="Ø"/>
            </a:pPr>
            <a:r>
              <a:rPr lang="en-US" sz="2200" dirty="0">
                <a:solidFill>
                  <a:srgbClr val="000000"/>
                </a:solidFill>
              </a:rPr>
              <a:t>O</a:t>
            </a:r>
            <a:r>
              <a:rPr lang="en-US" sz="2200" b="0" i="0" u="none" strike="noStrike" dirty="0">
                <a:solidFill>
                  <a:srgbClr val="000000"/>
                </a:solidFill>
                <a:effectLst/>
                <a:latin typeface="Ebrima" panose="02000000000000000000" pitchFamily="2" charset="0"/>
              </a:rPr>
              <a:t>verall fleet composition </a:t>
            </a:r>
          </a:p>
          <a:p>
            <a:pPr lvl="1">
              <a:buFont typeface="Wingdings" panose="05000000000000000000" pitchFamily="2" charset="2"/>
              <a:buChar char="Ø"/>
            </a:pPr>
            <a:r>
              <a:rPr lang="en-US" sz="2200" dirty="0">
                <a:solidFill>
                  <a:srgbClr val="000000"/>
                </a:solidFill>
              </a:rPr>
              <a:t>I</a:t>
            </a:r>
            <a:r>
              <a:rPr lang="en-US" sz="2200" b="0" i="0" u="none" strike="noStrike" dirty="0">
                <a:solidFill>
                  <a:srgbClr val="000000"/>
                </a:solidFill>
                <a:effectLst/>
                <a:latin typeface="Ebrima" panose="02000000000000000000" pitchFamily="2" charset="0"/>
              </a:rPr>
              <a:t>ndividual branch performance </a:t>
            </a:r>
          </a:p>
          <a:p>
            <a:pPr>
              <a:buFont typeface="Wingdings" panose="05000000000000000000" pitchFamily="2" charset="2"/>
              <a:buChar char="Ø"/>
            </a:pPr>
            <a:r>
              <a:rPr lang="en-US" sz="2400" b="0" i="0" u="none" strike="noStrike" dirty="0">
                <a:solidFill>
                  <a:srgbClr val="000000"/>
                </a:solidFill>
                <a:effectLst/>
                <a:latin typeface="Ebrima" panose="02000000000000000000" pitchFamily="2" charset="0"/>
              </a:rPr>
              <a:t>Increase profitability in 2019</a:t>
            </a:r>
            <a:r>
              <a:rPr lang="en-US" sz="2400" dirty="0"/>
              <a:t> </a:t>
            </a:r>
          </a:p>
        </p:txBody>
      </p:sp>
      <p:pic>
        <p:nvPicPr>
          <p:cNvPr id="5" name="Picture 4">
            <a:extLst>
              <a:ext uri="{FF2B5EF4-FFF2-40B4-BE49-F238E27FC236}">
                <a16:creationId xmlns:a16="http://schemas.microsoft.com/office/drawing/2014/main" id="{ECAD3B0F-C166-4CE2-A30E-096A61907AC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740650" y="3808016"/>
            <a:ext cx="4451350" cy="2503884"/>
          </a:xfrm>
          <a:prstGeom prst="rect">
            <a:avLst/>
          </a:prstGeom>
        </p:spPr>
      </p:pic>
      <p:pic>
        <p:nvPicPr>
          <p:cNvPr id="7" name="Picture 6">
            <a:extLst>
              <a:ext uri="{FF2B5EF4-FFF2-40B4-BE49-F238E27FC236}">
                <a16:creationId xmlns:a16="http://schemas.microsoft.com/office/drawing/2014/main" id="{CD14C1F2-9F48-47F2-AFD6-9312DD6F5820}"/>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0" y="3808016"/>
            <a:ext cx="4456188" cy="2503884"/>
          </a:xfrm>
          <a:prstGeom prst="rect">
            <a:avLst/>
          </a:prstGeom>
        </p:spPr>
      </p:pic>
      <p:pic>
        <p:nvPicPr>
          <p:cNvPr id="9" name="Picture 8">
            <a:extLst>
              <a:ext uri="{FF2B5EF4-FFF2-40B4-BE49-F238E27FC236}">
                <a16:creationId xmlns:a16="http://schemas.microsoft.com/office/drawing/2014/main" id="{64370083-B420-4DE4-8565-F46107473D35}"/>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4130234" y="4275248"/>
            <a:ext cx="3936371" cy="2108770"/>
          </a:xfrm>
          <a:prstGeom prst="rect">
            <a:avLst/>
          </a:prstGeom>
        </p:spPr>
      </p:pic>
    </p:spTree>
    <p:extLst>
      <p:ext uri="{BB962C8B-B14F-4D97-AF65-F5344CB8AC3E}">
        <p14:creationId xmlns:p14="http://schemas.microsoft.com/office/powerpoint/2010/main" val="2792920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FY 2019 Objective</a:t>
            </a:r>
          </a:p>
        </p:txBody>
      </p:sp>
      <p:sp>
        <p:nvSpPr>
          <p:cNvPr id="3" name="Content Placeholder 2">
            <a:extLst>
              <a:ext uri="{FF2B5EF4-FFF2-40B4-BE49-F238E27FC236}">
                <a16:creationId xmlns:a16="http://schemas.microsoft.com/office/drawing/2014/main" id="{BF71B1F9-AE15-40C6-86ED-626870C06E16}"/>
              </a:ext>
            </a:extLst>
          </p:cNvPr>
          <p:cNvSpPr>
            <a:spLocks noGrp="1"/>
          </p:cNvSpPr>
          <p:nvPr>
            <p:ph idx="1"/>
          </p:nvPr>
        </p:nvSpPr>
        <p:spPr/>
        <p:txBody>
          <a:bodyPr>
            <a:normAutofit/>
          </a:bodyPr>
          <a:lstStyle/>
          <a:p>
            <a:pPr>
              <a:buFont typeface="Wingdings" panose="05000000000000000000" pitchFamily="2" charset="2"/>
              <a:buChar char="Ø"/>
            </a:pPr>
            <a:r>
              <a:rPr lang="en-US" sz="2400" b="0" i="0" u="none" strike="noStrike" dirty="0">
                <a:solidFill>
                  <a:srgbClr val="000000"/>
                </a:solidFill>
                <a:effectLst/>
                <a:latin typeface="Ebrima" panose="02000000000000000000" pitchFamily="2" charset="0"/>
              </a:rPr>
              <a:t>How do we best improve?</a:t>
            </a:r>
          </a:p>
          <a:p>
            <a:pPr>
              <a:buFont typeface="Wingdings" panose="05000000000000000000" pitchFamily="2" charset="2"/>
              <a:buChar char="Ø"/>
            </a:pPr>
            <a:r>
              <a:rPr lang="en-US" sz="2400" dirty="0">
                <a:solidFill>
                  <a:srgbClr val="000000"/>
                </a:solidFill>
              </a:rPr>
              <a:t>Three scenarios for projected profit growth</a:t>
            </a:r>
            <a:endParaRPr lang="en-US" sz="2400" dirty="0"/>
          </a:p>
        </p:txBody>
      </p:sp>
    </p:spTree>
    <p:extLst>
      <p:ext uri="{BB962C8B-B14F-4D97-AF65-F5344CB8AC3E}">
        <p14:creationId xmlns:p14="http://schemas.microsoft.com/office/powerpoint/2010/main" val="40981453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One: Fleet Composition</a:t>
            </a:r>
          </a:p>
        </p:txBody>
      </p:sp>
      <p:sp>
        <p:nvSpPr>
          <p:cNvPr id="3" name="Content Placeholder 2">
            <a:extLst>
              <a:ext uri="{FF2B5EF4-FFF2-40B4-BE49-F238E27FC236}">
                <a16:creationId xmlns:a16="http://schemas.microsoft.com/office/drawing/2014/main" id="{BF71B1F9-AE15-40C6-86ED-626870C06E16}"/>
              </a:ext>
            </a:extLst>
          </p:cNvPr>
          <p:cNvSpPr>
            <a:spLocks noGrp="1"/>
          </p:cNvSpPr>
          <p:nvPr>
            <p:ph idx="1"/>
          </p:nvPr>
        </p:nvSpPr>
        <p:spPr/>
        <p:txBody>
          <a:bodyPr>
            <a:normAutofit/>
          </a:bodyPr>
          <a:lstStyle/>
          <a:p>
            <a:pPr>
              <a:buFont typeface="Wingdings" panose="05000000000000000000" pitchFamily="2" charset="2"/>
              <a:buChar char="Ø"/>
            </a:pPr>
            <a:r>
              <a:rPr lang="en-US" sz="2400" dirty="0">
                <a:solidFill>
                  <a:srgbClr val="000000"/>
                </a:solidFill>
              </a:rPr>
              <a:t>Improve efficiency of current fleet</a:t>
            </a:r>
          </a:p>
          <a:p>
            <a:pPr>
              <a:buFont typeface="Wingdings" panose="05000000000000000000" pitchFamily="2" charset="2"/>
              <a:buChar char="Ø"/>
            </a:pPr>
            <a:r>
              <a:rPr lang="en-US" sz="2400" dirty="0">
                <a:solidFill>
                  <a:srgbClr val="000000"/>
                </a:solidFill>
              </a:rPr>
              <a:t>Profit per rental day per car</a:t>
            </a:r>
            <a:endParaRPr lang="en-US" sz="2400" dirty="0"/>
          </a:p>
        </p:txBody>
      </p:sp>
    </p:spTree>
    <p:extLst>
      <p:ext uri="{BB962C8B-B14F-4D97-AF65-F5344CB8AC3E}">
        <p14:creationId xmlns:p14="http://schemas.microsoft.com/office/powerpoint/2010/main" val="3248834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One: Fleet Composition</a:t>
            </a:r>
          </a:p>
        </p:txBody>
      </p:sp>
      <p:graphicFrame>
        <p:nvGraphicFramePr>
          <p:cNvPr id="7" name="Content Placeholder 6">
            <a:extLst>
              <a:ext uri="{FF2B5EF4-FFF2-40B4-BE49-F238E27FC236}">
                <a16:creationId xmlns:a16="http://schemas.microsoft.com/office/drawing/2014/main" id="{430F7610-EA63-40B4-AE39-959A8FC25BC4}"/>
              </a:ext>
            </a:extLst>
          </p:cNvPr>
          <p:cNvGraphicFramePr>
            <a:graphicFrameLocks noGrp="1"/>
          </p:cNvGraphicFramePr>
          <p:nvPr>
            <p:ph idx="1"/>
            <p:extLst>
              <p:ext uri="{D42A27DB-BD31-4B8C-83A1-F6EECF244321}">
                <p14:modId xmlns:p14="http://schemas.microsoft.com/office/powerpoint/2010/main" val="1501411478"/>
              </p:ext>
            </p:extLst>
          </p:nvPr>
        </p:nvGraphicFramePr>
        <p:xfrm>
          <a:off x="222250" y="1846263"/>
          <a:ext cx="11817349" cy="40227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918515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One: Fleet Composition</a:t>
            </a:r>
          </a:p>
        </p:txBody>
      </p:sp>
      <p:graphicFrame>
        <p:nvGraphicFramePr>
          <p:cNvPr id="7" name="Content Placeholder 6">
            <a:extLst>
              <a:ext uri="{FF2B5EF4-FFF2-40B4-BE49-F238E27FC236}">
                <a16:creationId xmlns:a16="http://schemas.microsoft.com/office/drawing/2014/main" id="{430F7610-EA63-40B4-AE39-959A8FC25BC4}"/>
              </a:ext>
            </a:extLst>
          </p:cNvPr>
          <p:cNvGraphicFramePr>
            <a:graphicFrameLocks noGrp="1"/>
          </p:cNvGraphicFramePr>
          <p:nvPr>
            <p:ph idx="1"/>
            <p:extLst>
              <p:ext uri="{D42A27DB-BD31-4B8C-83A1-F6EECF244321}">
                <p14:modId xmlns:p14="http://schemas.microsoft.com/office/powerpoint/2010/main" val="494709766"/>
              </p:ext>
            </p:extLst>
          </p:nvPr>
        </p:nvGraphicFramePr>
        <p:xfrm>
          <a:off x="217805" y="1846262"/>
          <a:ext cx="11817349" cy="4022725"/>
        </p:xfrm>
        <a:graphic>
          <a:graphicData uri="http://schemas.openxmlformats.org/drawingml/2006/chart">
            <c:chart xmlns:c="http://schemas.openxmlformats.org/drawingml/2006/chart" xmlns:r="http://schemas.openxmlformats.org/officeDocument/2006/relationships" r:id="rId3"/>
          </a:graphicData>
        </a:graphic>
      </p:graphicFrame>
      <p:sp>
        <p:nvSpPr>
          <p:cNvPr id="4" name="Title 1">
            <a:extLst>
              <a:ext uri="{FF2B5EF4-FFF2-40B4-BE49-F238E27FC236}">
                <a16:creationId xmlns:a16="http://schemas.microsoft.com/office/drawing/2014/main" id="{2B182E2C-4102-48E3-AD64-94B3773F00C9}"/>
              </a:ext>
            </a:extLst>
          </p:cNvPr>
          <p:cNvSpPr txBox="1">
            <a:spLocks/>
          </p:cNvSpPr>
          <p:nvPr/>
        </p:nvSpPr>
        <p:spPr>
          <a:xfrm>
            <a:off x="514350" y="2406868"/>
            <a:ext cx="11010900" cy="1450757"/>
          </a:xfrm>
          <a:prstGeom prst="rect">
            <a:avLst/>
          </a:prstGeom>
        </p:spPr>
        <p:txBody>
          <a:bodyPr vert="horz" lIns="91440" tIns="45720" rIns="91440" bIns="45720" rtlCol="0" anchor="b">
            <a:normAutofit/>
          </a:bodyPr>
          <a:lstStyle>
            <a:lvl1pPr marL="0" algn="l" defTabSz="914400" rtl="0" eaLnBrk="1" latinLnBrk="0" hangingPunct="1">
              <a:lnSpc>
                <a:spcPct val="85000"/>
              </a:lnSpc>
              <a:spcBef>
                <a:spcPct val="0"/>
              </a:spcBef>
              <a:buNone/>
              <a:defRPr sz="4800" kern="1200" spc="-50" baseline="0">
                <a:solidFill>
                  <a:schemeClr val="tx1">
                    <a:lumMod val="75000"/>
                    <a:lumOff val="25000"/>
                  </a:schemeClr>
                </a:solidFill>
                <a:latin typeface="Ebrima" panose="02000000000000000000" pitchFamily="2" charset="0"/>
                <a:ea typeface="Ebrima" panose="02000000000000000000" pitchFamily="2" charset="0"/>
                <a:cs typeface="Ebrima" panose="02000000000000000000" pitchFamily="2" charset="0"/>
              </a:defRPr>
            </a:lvl1pPr>
          </a:lstStyle>
          <a:p>
            <a:r>
              <a:rPr lang="en-US" sz="3600" i="1" dirty="0">
                <a:solidFill>
                  <a:schemeClr val="tx1"/>
                </a:solidFill>
              </a:rPr>
              <a:t>No correlation between profit and number of vehicles!</a:t>
            </a:r>
          </a:p>
        </p:txBody>
      </p:sp>
    </p:spTree>
    <p:extLst>
      <p:ext uri="{BB962C8B-B14F-4D97-AF65-F5344CB8AC3E}">
        <p14:creationId xmlns:p14="http://schemas.microsoft.com/office/powerpoint/2010/main" val="6383095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One: Fleet Composition</a:t>
            </a:r>
          </a:p>
        </p:txBody>
      </p:sp>
      <p:graphicFrame>
        <p:nvGraphicFramePr>
          <p:cNvPr id="8" name="Content Placeholder 7">
            <a:extLst>
              <a:ext uri="{FF2B5EF4-FFF2-40B4-BE49-F238E27FC236}">
                <a16:creationId xmlns:a16="http://schemas.microsoft.com/office/drawing/2014/main" id="{85F8421B-AE01-4372-ADFF-6F3511649881}"/>
              </a:ext>
            </a:extLst>
          </p:cNvPr>
          <p:cNvGraphicFramePr>
            <a:graphicFrameLocks noGrp="1"/>
          </p:cNvGraphicFramePr>
          <p:nvPr>
            <p:ph idx="1"/>
            <p:extLst>
              <p:ext uri="{D42A27DB-BD31-4B8C-83A1-F6EECF244321}">
                <p14:modId xmlns:p14="http://schemas.microsoft.com/office/powerpoint/2010/main" val="2520286775"/>
              </p:ext>
            </p:extLst>
          </p:nvPr>
        </p:nvGraphicFramePr>
        <p:xfrm>
          <a:off x="1096963" y="1846263"/>
          <a:ext cx="10058400" cy="40227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61922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11754EE-72D1-4300-9602-66F9208129A6}"/>
              </a:ext>
            </a:extLst>
          </p:cNvPr>
          <p:cNvSpPr>
            <a:spLocks noGrp="1"/>
          </p:cNvSpPr>
          <p:nvPr>
            <p:ph type="subTitle" idx="1"/>
          </p:nvPr>
        </p:nvSpPr>
        <p:spPr>
          <a:xfrm>
            <a:off x="1524000" y="4619308"/>
            <a:ext cx="9144000" cy="1655762"/>
          </a:xfrm>
        </p:spPr>
        <p:txBody>
          <a:bodyPr>
            <a:normAutofit/>
          </a:bodyPr>
          <a:lstStyle/>
          <a:p>
            <a:pPr algn="ctr"/>
            <a:r>
              <a:rPr lang="en-US" sz="2800" b="1" dirty="0">
                <a:latin typeface="Ebrima" panose="02000000000000000000" pitchFamily="2" charset="0"/>
                <a:ea typeface="Ebrima" panose="02000000000000000000" pitchFamily="2" charset="0"/>
                <a:cs typeface="Ebrima" panose="02000000000000000000" pitchFamily="2" charset="0"/>
              </a:rPr>
              <a:t>Part one: Overall Analysis</a:t>
            </a:r>
          </a:p>
        </p:txBody>
      </p:sp>
      <p:pic>
        <p:nvPicPr>
          <p:cNvPr id="4" name="Picture 3">
            <a:extLst>
              <a:ext uri="{FF2B5EF4-FFF2-40B4-BE49-F238E27FC236}">
                <a16:creationId xmlns:a16="http://schemas.microsoft.com/office/drawing/2014/main" id="{3F828D22-86BB-442B-8A32-C03A964ED66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2869" b="21464"/>
          <a:stretch/>
        </p:blipFill>
        <p:spPr>
          <a:xfrm>
            <a:off x="1119993" y="1286115"/>
            <a:ext cx="9952013" cy="2504517"/>
          </a:xfrm>
          <a:prstGeom prst="rect">
            <a:avLst/>
          </a:prstGeom>
        </p:spPr>
      </p:pic>
    </p:spTree>
    <p:extLst>
      <p:ext uri="{BB962C8B-B14F-4D97-AF65-F5344CB8AC3E}">
        <p14:creationId xmlns:p14="http://schemas.microsoft.com/office/powerpoint/2010/main" val="26489844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One: Fleet Composition</a:t>
            </a:r>
          </a:p>
        </p:txBody>
      </p:sp>
      <p:graphicFrame>
        <p:nvGraphicFramePr>
          <p:cNvPr id="6" name="Content Placeholder 5">
            <a:extLst>
              <a:ext uri="{FF2B5EF4-FFF2-40B4-BE49-F238E27FC236}">
                <a16:creationId xmlns:a16="http://schemas.microsoft.com/office/drawing/2014/main" id="{5DFA122E-7EC3-4F32-8443-D278CA7EB941}"/>
              </a:ext>
            </a:extLst>
          </p:cNvPr>
          <p:cNvGraphicFramePr>
            <a:graphicFrameLocks noGrp="1"/>
          </p:cNvGraphicFramePr>
          <p:nvPr>
            <p:ph idx="1"/>
          </p:nvPr>
        </p:nvGraphicFramePr>
        <p:xfrm>
          <a:off x="716280" y="1978661"/>
          <a:ext cx="5330190" cy="3149600"/>
        </p:xfrm>
        <a:graphic>
          <a:graphicData uri="http://schemas.openxmlformats.org/drawingml/2006/table">
            <a:tbl>
              <a:tblPr/>
              <a:tblGrid>
                <a:gridCol w="2665095">
                  <a:extLst>
                    <a:ext uri="{9D8B030D-6E8A-4147-A177-3AD203B41FA5}">
                      <a16:colId xmlns:a16="http://schemas.microsoft.com/office/drawing/2014/main" val="3997696361"/>
                    </a:ext>
                  </a:extLst>
                </a:gridCol>
                <a:gridCol w="2665095">
                  <a:extLst>
                    <a:ext uri="{9D8B030D-6E8A-4147-A177-3AD203B41FA5}">
                      <a16:colId xmlns:a16="http://schemas.microsoft.com/office/drawing/2014/main" val="2879129323"/>
                    </a:ext>
                  </a:extLst>
                </a:gridCol>
              </a:tblGrid>
              <a:tr h="393700">
                <a:tc gridSpan="2">
                  <a:txBody>
                    <a:bodyPr/>
                    <a:lstStyle/>
                    <a:p>
                      <a:pPr algn="ctr" fontAlgn="b"/>
                      <a:r>
                        <a:rPr lang="en-US" sz="1800" b="1" i="0" u="none" strike="noStrike" dirty="0">
                          <a:solidFill>
                            <a:srgbClr val="000000"/>
                          </a:solidFill>
                          <a:effectLst/>
                          <a:latin typeface="Ebrima" panose="02000000000000000000" pitchFamily="2" charset="0"/>
                        </a:rPr>
                        <a:t>2018 Data</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291546306"/>
                  </a:ext>
                </a:extLst>
              </a:tr>
              <a:tr h="393700">
                <a:tc>
                  <a:txBody>
                    <a:bodyPr/>
                    <a:lstStyle/>
                    <a:p>
                      <a:pPr algn="l" fontAlgn="b"/>
                      <a:r>
                        <a:rPr lang="en-US" sz="1400" b="0" i="0" u="none" strike="noStrike" dirty="0">
                          <a:solidFill>
                            <a:srgbClr val="000000"/>
                          </a:solidFill>
                          <a:effectLst/>
                          <a:latin typeface="Ebrima" panose="02000000000000000000" pitchFamily="2" charset="0"/>
                        </a:rPr>
                        <a:t>Gross Revenue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$52,830,207.00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48632213"/>
                  </a:ext>
                </a:extLst>
              </a:tr>
              <a:tr h="393700">
                <a:tc>
                  <a:txBody>
                    <a:bodyPr/>
                    <a:lstStyle/>
                    <a:p>
                      <a:pPr algn="l" fontAlgn="b"/>
                      <a:r>
                        <a:rPr lang="en-US" sz="1400" b="0" i="0" u="none" strike="noStrike" dirty="0">
                          <a:solidFill>
                            <a:srgbClr val="000000"/>
                          </a:solidFill>
                          <a:effectLst/>
                          <a:latin typeface="Ebrima" panose="02000000000000000000" pitchFamily="2" charset="0"/>
                        </a:rPr>
                        <a:t>Gross Expenses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$33,076,688.64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891241761"/>
                  </a:ext>
                </a:extLst>
              </a:tr>
              <a:tr h="393700">
                <a:tc>
                  <a:txBody>
                    <a:bodyPr/>
                    <a:lstStyle/>
                    <a:p>
                      <a:pPr algn="l" fontAlgn="b"/>
                      <a:r>
                        <a:rPr lang="en-US" sz="1400" b="0" i="0" u="none" strike="noStrike" dirty="0">
                          <a:solidFill>
                            <a:srgbClr val="000000"/>
                          </a:solidFill>
                          <a:effectLst/>
                          <a:latin typeface="Ebrima" panose="02000000000000000000" pitchFamily="2" charset="0"/>
                        </a:rPr>
                        <a:t>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$19,753,518.36</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076962191"/>
                  </a:ext>
                </a:extLst>
              </a:tr>
              <a:tr h="393700">
                <a:tc>
                  <a:txBody>
                    <a:bodyPr/>
                    <a:lstStyle/>
                    <a:p>
                      <a:pPr algn="l" fontAlgn="b"/>
                      <a:r>
                        <a:rPr lang="en-US" sz="1400" b="0" i="0" u="none" strike="noStrike" dirty="0">
                          <a:solidFill>
                            <a:srgbClr val="000000"/>
                          </a:solidFill>
                          <a:effectLst/>
                          <a:latin typeface="Ebrima" panose="02000000000000000000" pitchFamily="2" charset="0"/>
                        </a:rPr>
                        <a:t>Average Revenue Per Branch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$1,056,604.14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36868704"/>
                  </a:ext>
                </a:extLst>
              </a:tr>
              <a:tr h="393700">
                <a:tc>
                  <a:txBody>
                    <a:bodyPr/>
                    <a:lstStyle/>
                    <a:p>
                      <a:pPr algn="l" fontAlgn="b"/>
                      <a:r>
                        <a:rPr lang="en-US" sz="1400" b="0" i="0" u="none" strike="noStrike" dirty="0">
                          <a:solidFill>
                            <a:srgbClr val="000000"/>
                          </a:solidFill>
                          <a:effectLst/>
                          <a:latin typeface="Ebrima" panose="02000000000000000000" pitchFamily="2" charset="0"/>
                        </a:rPr>
                        <a:t>Number of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400" b="0" i="0" u="none" strike="noStrike" dirty="0">
                          <a:solidFill>
                            <a:srgbClr val="000000"/>
                          </a:solidFill>
                          <a:effectLst/>
                          <a:latin typeface="Ebrima" panose="02000000000000000000" pitchFamily="2" charset="0"/>
                        </a:rPr>
                        <a:t>50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1061099843"/>
                  </a:ext>
                </a:extLst>
              </a:tr>
              <a:tr h="393700">
                <a:tc>
                  <a:txBody>
                    <a:bodyPr/>
                    <a:lstStyle/>
                    <a:p>
                      <a:pPr algn="l" fontAlgn="b"/>
                      <a:r>
                        <a:rPr lang="en-US" sz="1400" b="0" i="0" u="none" strike="noStrike" dirty="0">
                          <a:solidFill>
                            <a:srgbClr val="000000"/>
                          </a:solidFill>
                          <a:effectLst/>
                          <a:latin typeface="Ebrima" panose="02000000000000000000" pitchFamily="2" charset="0"/>
                        </a:rPr>
                        <a:t>Total Car Fleet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4000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56660996"/>
                  </a:ext>
                </a:extLst>
              </a:tr>
              <a:tr h="393700">
                <a:tc>
                  <a:txBody>
                    <a:bodyPr/>
                    <a:lstStyle/>
                    <a:p>
                      <a:pPr algn="l" fontAlgn="b"/>
                      <a:r>
                        <a:rPr lang="en-US" sz="1400" b="0" i="0" u="none" strike="noStrike" dirty="0">
                          <a:solidFill>
                            <a:srgbClr val="000000"/>
                          </a:solidFill>
                          <a:effectLst/>
                          <a:latin typeface="Ebrima" panose="02000000000000000000" pitchFamily="2" charset="0"/>
                        </a:rPr>
                        <a:t>Average Revenue Per Car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$13,207.55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3149784858"/>
                  </a:ext>
                </a:extLst>
              </a:tr>
            </a:tbl>
          </a:graphicData>
        </a:graphic>
      </p:graphicFrame>
    </p:spTree>
    <p:extLst>
      <p:ext uri="{BB962C8B-B14F-4D97-AF65-F5344CB8AC3E}">
        <p14:creationId xmlns:p14="http://schemas.microsoft.com/office/powerpoint/2010/main" val="32209117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One: Fleet Composition</a:t>
            </a:r>
          </a:p>
        </p:txBody>
      </p:sp>
      <p:graphicFrame>
        <p:nvGraphicFramePr>
          <p:cNvPr id="6" name="Content Placeholder 5">
            <a:extLst>
              <a:ext uri="{FF2B5EF4-FFF2-40B4-BE49-F238E27FC236}">
                <a16:creationId xmlns:a16="http://schemas.microsoft.com/office/drawing/2014/main" id="{5DFA122E-7EC3-4F32-8443-D278CA7EB941}"/>
              </a:ext>
            </a:extLst>
          </p:cNvPr>
          <p:cNvGraphicFramePr>
            <a:graphicFrameLocks noGrp="1"/>
          </p:cNvGraphicFramePr>
          <p:nvPr>
            <p:ph idx="1"/>
            <p:extLst>
              <p:ext uri="{D42A27DB-BD31-4B8C-83A1-F6EECF244321}">
                <p14:modId xmlns:p14="http://schemas.microsoft.com/office/powerpoint/2010/main" val="1562524738"/>
              </p:ext>
            </p:extLst>
          </p:nvPr>
        </p:nvGraphicFramePr>
        <p:xfrm>
          <a:off x="716280" y="1978661"/>
          <a:ext cx="5330190" cy="3149600"/>
        </p:xfrm>
        <a:graphic>
          <a:graphicData uri="http://schemas.openxmlformats.org/drawingml/2006/table">
            <a:tbl>
              <a:tblPr/>
              <a:tblGrid>
                <a:gridCol w="2665095">
                  <a:extLst>
                    <a:ext uri="{9D8B030D-6E8A-4147-A177-3AD203B41FA5}">
                      <a16:colId xmlns:a16="http://schemas.microsoft.com/office/drawing/2014/main" val="3997696361"/>
                    </a:ext>
                  </a:extLst>
                </a:gridCol>
                <a:gridCol w="2665095">
                  <a:extLst>
                    <a:ext uri="{9D8B030D-6E8A-4147-A177-3AD203B41FA5}">
                      <a16:colId xmlns:a16="http://schemas.microsoft.com/office/drawing/2014/main" val="2879129323"/>
                    </a:ext>
                  </a:extLst>
                </a:gridCol>
              </a:tblGrid>
              <a:tr h="393700">
                <a:tc gridSpan="2">
                  <a:txBody>
                    <a:bodyPr/>
                    <a:lstStyle/>
                    <a:p>
                      <a:pPr algn="ctr" fontAlgn="b"/>
                      <a:r>
                        <a:rPr lang="en-US" sz="1800" b="1" i="0" u="none" strike="noStrike" dirty="0">
                          <a:solidFill>
                            <a:srgbClr val="000000"/>
                          </a:solidFill>
                          <a:effectLst/>
                          <a:latin typeface="Ebrima" panose="02000000000000000000" pitchFamily="2" charset="0"/>
                        </a:rPr>
                        <a:t>2018 Data</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291546306"/>
                  </a:ext>
                </a:extLst>
              </a:tr>
              <a:tr h="393700">
                <a:tc>
                  <a:txBody>
                    <a:bodyPr/>
                    <a:lstStyle/>
                    <a:p>
                      <a:pPr algn="l" fontAlgn="b"/>
                      <a:r>
                        <a:rPr lang="en-US" sz="1400" b="0" i="0" u="none" strike="noStrike" dirty="0">
                          <a:solidFill>
                            <a:srgbClr val="000000"/>
                          </a:solidFill>
                          <a:effectLst/>
                          <a:latin typeface="Ebrima" panose="02000000000000000000" pitchFamily="2" charset="0"/>
                        </a:rPr>
                        <a:t>Gross Revenue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$52,830,207.00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48632213"/>
                  </a:ext>
                </a:extLst>
              </a:tr>
              <a:tr h="393700">
                <a:tc>
                  <a:txBody>
                    <a:bodyPr/>
                    <a:lstStyle/>
                    <a:p>
                      <a:pPr algn="l" fontAlgn="b"/>
                      <a:r>
                        <a:rPr lang="en-US" sz="1400" b="0" i="0" u="none" strike="noStrike" dirty="0">
                          <a:solidFill>
                            <a:srgbClr val="000000"/>
                          </a:solidFill>
                          <a:effectLst/>
                          <a:latin typeface="Ebrima" panose="02000000000000000000" pitchFamily="2" charset="0"/>
                        </a:rPr>
                        <a:t>Gross Expenses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$33,076,688.64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891241761"/>
                  </a:ext>
                </a:extLst>
              </a:tr>
              <a:tr h="393700">
                <a:tc>
                  <a:txBody>
                    <a:bodyPr/>
                    <a:lstStyle/>
                    <a:p>
                      <a:pPr algn="l" fontAlgn="b"/>
                      <a:r>
                        <a:rPr lang="en-US" sz="1400" b="0" i="0" u="none" strike="noStrike" dirty="0">
                          <a:solidFill>
                            <a:srgbClr val="000000"/>
                          </a:solidFill>
                          <a:effectLst/>
                          <a:latin typeface="Ebrima" panose="02000000000000000000" pitchFamily="2" charset="0"/>
                        </a:rPr>
                        <a:t>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$19,753,518.36</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076962191"/>
                  </a:ext>
                </a:extLst>
              </a:tr>
              <a:tr h="393700">
                <a:tc>
                  <a:txBody>
                    <a:bodyPr/>
                    <a:lstStyle/>
                    <a:p>
                      <a:pPr algn="l" fontAlgn="b"/>
                      <a:r>
                        <a:rPr lang="en-US" sz="1400" b="0" i="0" u="none" strike="noStrike" dirty="0">
                          <a:solidFill>
                            <a:srgbClr val="000000"/>
                          </a:solidFill>
                          <a:effectLst/>
                          <a:latin typeface="Ebrima" panose="02000000000000000000" pitchFamily="2" charset="0"/>
                        </a:rPr>
                        <a:t>Average Revenue Per Branch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$1,056,604.14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36868704"/>
                  </a:ext>
                </a:extLst>
              </a:tr>
              <a:tr h="393700">
                <a:tc>
                  <a:txBody>
                    <a:bodyPr/>
                    <a:lstStyle/>
                    <a:p>
                      <a:pPr algn="l" fontAlgn="b"/>
                      <a:r>
                        <a:rPr lang="en-US" sz="1400" b="0" i="0" u="none" strike="noStrike" dirty="0">
                          <a:solidFill>
                            <a:srgbClr val="000000"/>
                          </a:solidFill>
                          <a:effectLst/>
                          <a:latin typeface="Ebrima" panose="02000000000000000000" pitchFamily="2" charset="0"/>
                        </a:rPr>
                        <a:t>Number of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400" b="0" i="0" u="none" strike="noStrike" dirty="0">
                          <a:solidFill>
                            <a:srgbClr val="000000"/>
                          </a:solidFill>
                          <a:effectLst/>
                          <a:latin typeface="Ebrima" panose="02000000000000000000" pitchFamily="2" charset="0"/>
                        </a:rPr>
                        <a:t>50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1061099843"/>
                  </a:ext>
                </a:extLst>
              </a:tr>
              <a:tr h="393700">
                <a:tc>
                  <a:txBody>
                    <a:bodyPr/>
                    <a:lstStyle/>
                    <a:p>
                      <a:pPr algn="l" fontAlgn="b"/>
                      <a:r>
                        <a:rPr lang="en-US" sz="1400" b="0" i="0" u="none" strike="noStrike" dirty="0">
                          <a:solidFill>
                            <a:srgbClr val="000000"/>
                          </a:solidFill>
                          <a:effectLst/>
                          <a:latin typeface="Ebrima" panose="02000000000000000000" pitchFamily="2" charset="0"/>
                        </a:rPr>
                        <a:t>Total Car Fleet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4000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56660996"/>
                  </a:ext>
                </a:extLst>
              </a:tr>
              <a:tr h="393700">
                <a:tc>
                  <a:txBody>
                    <a:bodyPr/>
                    <a:lstStyle/>
                    <a:p>
                      <a:pPr algn="l" fontAlgn="b"/>
                      <a:r>
                        <a:rPr lang="en-US" sz="1400" b="0" i="0" u="none" strike="noStrike" dirty="0">
                          <a:solidFill>
                            <a:srgbClr val="000000"/>
                          </a:solidFill>
                          <a:effectLst/>
                          <a:latin typeface="Ebrima" panose="02000000000000000000" pitchFamily="2" charset="0"/>
                        </a:rPr>
                        <a:t>Average Revenue Per Car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$13,207.55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3149784858"/>
                  </a:ext>
                </a:extLst>
              </a:tr>
            </a:tbl>
          </a:graphicData>
        </a:graphic>
      </p:graphicFrame>
      <p:graphicFrame>
        <p:nvGraphicFramePr>
          <p:cNvPr id="4" name="Content Placeholder 5">
            <a:extLst>
              <a:ext uri="{FF2B5EF4-FFF2-40B4-BE49-F238E27FC236}">
                <a16:creationId xmlns:a16="http://schemas.microsoft.com/office/drawing/2014/main" id="{88ABA37E-95DB-44BE-981C-82623AA0EE9B}"/>
              </a:ext>
            </a:extLst>
          </p:cNvPr>
          <p:cNvGraphicFramePr>
            <a:graphicFrameLocks/>
          </p:cNvGraphicFramePr>
          <p:nvPr>
            <p:extLst>
              <p:ext uri="{D42A27DB-BD31-4B8C-83A1-F6EECF244321}">
                <p14:modId xmlns:p14="http://schemas.microsoft.com/office/powerpoint/2010/main" val="1227190963"/>
              </p:ext>
            </p:extLst>
          </p:nvPr>
        </p:nvGraphicFramePr>
        <p:xfrm>
          <a:off x="6096000" y="1978661"/>
          <a:ext cx="5257800" cy="4333241"/>
        </p:xfrm>
        <a:graphic>
          <a:graphicData uri="http://schemas.openxmlformats.org/drawingml/2006/table">
            <a:tbl>
              <a:tblPr/>
              <a:tblGrid>
                <a:gridCol w="2628900">
                  <a:extLst>
                    <a:ext uri="{9D8B030D-6E8A-4147-A177-3AD203B41FA5}">
                      <a16:colId xmlns:a16="http://schemas.microsoft.com/office/drawing/2014/main" val="3997696361"/>
                    </a:ext>
                  </a:extLst>
                </a:gridCol>
                <a:gridCol w="2628900">
                  <a:extLst>
                    <a:ext uri="{9D8B030D-6E8A-4147-A177-3AD203B41FA5}">
                      <a16:colId xmlns:a16="http://schemas.microsoft.com/office/drawing/2014/main" val="2879129323"/>
                    </a:ext>
                  </a:extLst>
                </a:gridCol>
              </a:tblGrid>
              <a:tr h="393931">
                <a:tc gridSpan="2">
                  <a:txBody>
                    <a:bodyPr/>
                    <a:lstStyle/>
                    <a:p>
                      <a:pPr algn="ctr" fontAlgn="b"/>
                      <a:r>
                        <a:rPr lang="en-US" sz="1800" b="1" i="0" u="none" strike="noStrike" dirty="0">
                          <a:solidFill>
                            <a:srgbClr val="000000"/>
                          </a:solidFill>
                          <a:effectLst/>
                          <a:latin typeface="Ebrima" panose="02000000000000000000" pitchFamily="2" charset="0"/>
                        </a:rPr>
                        <a:t>2019 Modeled Data</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291546306"/>
                  </a:ext>
                </a:extLst>
              </a:tr>
              <a:tr h="393931">
                <a:tc>
                  <a:txBody>
                    <a:bodyPr/>
                    <a:lstStyle/>
                    <a:p>
                      <a:pPr algn="l" fontAlgn="b"/>
                      <a:r>
                        <a:rPr lang="en-US" sz="1400" b="1" i="0" u="none" strike="noStrike" dirty="0">
                          <a:solidFill>
                            <a:srgbClr val="000000"/>
                          </a:solidFill>
                          <a:effectLst/>
                          <a:latin typeface="Ebrima" panose="02000000000000000000" pitchFamily="2" charset="0"/>
                        </a:rPr>
                        <a:t>Fleet Efficiency Growth: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1" i="0" u="none" strike="noStrike" dirty="0">
                          <a:solidFill>
                            <a:srgbClr val="000000"/>
                          </a:solidFill>
                          <a:effectLst/>
                          <a:latin typeface="Ebrima" panose="02000000000000000000" pitchFamily="2" charset="0"/>
                        </a:rPr>
                        <a:t>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1155203650"/>
                  </a:ext>
                </a:extLst>
              </a:tr>
              <a:tr h="393931">
                <a:tc>
                  <a:txBody>
                    <a:bodyPr/>
                    <a:lstStyle/>
                    <a:p>
                      <a:pPr algn="l" fontAlgn="b"/>
                      <a:r>
                        <a:rPr lang="en-US" sz="1400" b="1" i="0" u="none" strike="noStrike" dirty="0">
                          <a:solidFill>
                            <a:srgbClr val="000000"/>
                          </a:solidFill>
                          <a:effectLst/>
                          <a:latin typeface="Ebrima" panose="02000000000000000000" pitchFamily="2" charset="0"/>
                        </a:rPr>
                        <a:t>Fleet Size Growth: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1" i="0" u="none" strike="noStrike" dirty="0">
                          <a:solidFill>
                            <a:srgbClr val="000000"/>
                          </a:solidFill>
                          <a:effectLst/>
                          <a:latin typeface="Ebrima" panose="02000000000000000000" pitchFamily="2" charset="0"/>
                        </a:rPr>
                        <a:t>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414876810"/>
                  </a:ext>
                </a:extLst>
              </a:tr>
              <a:tr h="393931">
                <a:tc>
                  <a:txBody>
                    <a:bodyPr/>
                    <a:lstStyle/>
                    <a:p>
                      <a:pPr algn="l" fontAlgn="b"/>
                      <a:r>
                        <a:rPr lang="en-US" sz="1400" b="0" i="0" u="none" strike="noStrike" dirty="0">
                          <a:solidFill>
                            <a:srgbClr val="000000"/>
                          </a:solidFill>
                          <a:effectLst/>
                          <a:latin typeface="Ebrima" panose="02000000000000000000" pitchFamily="2" charset="0"/>
                        </a:rPr>
                        <a:t>Gross Revenue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$54,943,415.28</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48632213"/>
                  </a:ext>
                </a:extLst>
              </a:tr>
              <a:tr h="393931">
                <a:tc>
                  <a:txBody>
                    <a:bodyPr/>
                    <a:lstStyle/>
                    <a:p>
                      <a:pPr algn="l" fontAlgn="b"/>
                      <a:r>
                        <a:rPr lang="en-US" sz="1400" b="0" i="0" u="none" strike="noStrike" dirty="0">
                          <a:solidFill>
                            <a:srgbClr val="000000"/>
                          </a:solidFill>
                          <a:effectLst/>
                          <a:latin typeface="Ebrima" panose="02000000000000000000" pitchFamily="2" charset="0"/>
                        </a:rPr>
                        <a:t>Gross Expenses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$33,076,688.64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891241761"/>
                  </a:ext>
                </a:extLst>
              </a:tr>
              <a:tr h="393931">
                <a:tc>
                  <a:txBody>
                    <a:bodyPr/>
                    <a:lstStyle/>
                    <a:p>
                      <a:pPr algn="l" fontAlgn="b"/>
                      <a:r>
                        <a:rPr lang="en-US" sz="1400" b="0" i="0" u="none" strike="noStrike">
                          <a:solidFill>
                            <a:srgbClr val="000000"/>
                          </a:solidFill>
                          <a:effectLst/>
                          <a:latin typeface="Ebrima" panose="02000000000000000000" pitchFamily="2" charset="0"/>
                        </a:rPr>
                        <a:t>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$21,866,726.64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076962191"/>
                  </a:ext>
                </a:extLst>
              </a:tr>
              <a:tr h="393931">
                <a:tc>
                  <a:txBody>
                    <a:bodyPr/>
                    <a:lstStyle/>
                    <a:p>
                      <a:pPr algn="l" fontAlgn="b"/>
                      <a:r>
                        <a:rPr lang="en-US" sz="1400" b="0" i="0" u="none" strike="noStrike">
                          <a:solidFill>
                            <a:srgbClr val="000000"/>
                          </a:solidFill>
                          <a:effectLst/>
                          <a:latin typeface="Ebrima" panose="02000000000000000000" pitchFamily="2" charset="0"/>
                        </a:rPr>
                        <a:t>Average Revenue Per Branch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$1,098,868.31</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36868704"/>
                  </a:ext>
                </a:extLst>
              </a:tr>
              <a:tr h="393931">
                <a:tc>
                  <a:txBody>
                    <a:bodyPr/>
                    <a:lstStyle/>
                    <a:p>
                      <a:pPr algn="l" fontAlgn="b"/>
                      <a:r>
                        <a:rPr lang="en-US" sz="1400" b="0" i="0" u="none" strike="noStrike">
                          <a:solidFill>
                            <a:srgbClr val="000000"/>
                          </a:solidFill>
                          <a:effectLst/>
                          <a:latin typeface="Ebrima" panose="02000000000000000000" pitchFamily="2" charset="0"/>
                        </a:rPr>
                        <a:t>Number of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400" b="0" i="0" u="none" strike="noStrike">
                          <a:solidFill>
                            <a:srgbClr val="000000"/>
                          </a:solidFill>
                          <a:effectLst/>
                          <a:latin typeface="Ebrima" panose="02000000000000000000" pitchFamily="2" charset="0"/>
                        </a:rPr>
                        <a:t>50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1061099843"/>
                  </a:ext>
                </a:extLst>
              </a:tr>
              <a:tr h="393931">
                <a:tc>
                  <a:txBody>
                    <a:bodyPr/>
                    <a:lstStyle/>
                    <a:p>
                      <a:pPr algn="l" fontAlgn="b"/>
                      <a:r>
                        <a:rPr lang="en-US" sz="1400" b="0" i="0" u="none" strike="noStrike">
                          <a:solidFill>
                            <a:srgbClr val="000000"/>
                          </a:solidFill>
                          <a:effectLst/>
                          <a:latin typeface="Ebrima" panose="02000000000000000000" pitchFamily="2" charset="0"/>
                        </a:rPr>
                        <a:t>Total Car Fleet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4000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56660996"/>
                  </a:ext>
                </a:extLst>
              </a:tr>
              <a:tr h="393931">
                <a:tc>
                  <a:txBody>
                    <a:bodyPr/>
                    <a:lstStyle/>
                    <a:p>
                      <a:pPr algn="l" fontAlgn="b"/>
                      <a:r>
                        <a:rPr lang="en-US" sz="1400" b="0" i="0" u="none" strike="noStrike">
                          <a:solidFill>
                            <a:srgbClr val="000000"/>
                          </a:solidFill>
                          <a:effectLst/>
                          <a:latin typeface="Ebrima" panose="02000000000000000000" pitchFamily="2" charset="0"/>
                        </a:rPr>
                        <a:t>Average Revenue Per Car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$13,735.85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4E59F"/>
                    </a:solidFill>
                  </a:tcPr>
                </a:tc>
                <a:extLst>
                  <a:ext uri="{0D108BD9-81ED-4DB2-BD59-A6C34878D82A}">
                    <a16:rowId xmlns:a16="http://schemas.microsoft.com/office/drawing/2014/main" val="3149784858"/>
                  </a:ext>
                </a:extLst>
              </a:tr>
              <a:tr h="393931">
                <a:tc>
                  <a:txBody>
                    <a:bodyPr/>
                    <a:lstStyle/>
                    <a:p>
                      <a:pPr algn="l" fontAlgn="b"/>
                      <a:r>
                        <a:rPr lang="en-US" sz="1400" b="1" i="0" u="none" strike="noStrike">
                          <a:solidFill>
                            <a:srgbClr val="000000"/>
                          </a:solidFill>
                          <a:effectLst/>
                          <a:latin typeface="Ebrima" panose="02000000000000000000" pitchFamily="2" charset="0"/>
                        </a:rPr>
                        <a:t>Change in Total 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1" i="0" u="none" strike="noStrike" dirty="0">
                          <a:solidFill>
                            <a:srgbClr val="000000"/>
                          </a:solidFill>
                          <a:effectLst/>
                          <a:latin typeface="Ebrima" panose="02000000000000000000" pitchFamily="2" charset="0"/>
                        </a:rPr>
                        <a:t>$2,113,208.28</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688874871"/>
                  </a:ext>
                </a:extLst>
              </a:tr>
            </a:tbl>
          </a:graphicData>
        </a:graphic>
      </p:graphicFrame>
    </p:spTree>
    <p:extLst>
      <p:ext uri="{BB962C8B-B14F-4D97-AF65-F5344CB8AC3E}">
        <p14:creationId xmlns:p14="http://schemas.microsoft.com/office/powerpoint/2010/main" val="26936898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Two: Overall Growth</a:t>
            </a:r>
          </a:p>
        </p:txBody>
      </p:sp>
      <p:sp>
        <p:nvSpPr>
          <p:cNvPr id="3" name="Content Placeholder 2">
            <a:extLst>
              <a:ext uri="{FF2B5EF4-FFF2-40B4-BE49-F238E27FC236}">
                <a16:creationId xmlns:a16="http://schemas.microsoft.com/office/drawing/2014/main" id="{BF71B1F9-AE15-40C6-86ED-626870C06E16}"/>
              </a:ext>
            </a:extLst>
          </p:cNvPr>
          <p:cNvSpPr>
            <a:spLocks noGrp="1"/>
          </p:cNvSpPr>
          <p:nvPr>
            <p:ph idx="1"/>
          </p:nvPr>
        </p:nvSpPr>
        <p:spPr/>
        <p:txBody>
          <a:bodyPr>
            <a:normAutofit/>
          </a:bodyPr>
          <a:lstStyle/>
          <a:p>
            <a:pPr>
              <a:buFont typeface="Wingdings" panose="05000000000000000000" pitchFamily="2" charset="2"/>
              <a:buChar char="Ø"/>
            </a:pPr>
            <a:r>
              <a:rPr lang="en-US" sz="2400" dirty="0">
                <a:solidFill>
                  <a:srgbClr val="000000"/>
                </a:solidFill>
              </a:rPr>
              <a:t>Add more branches at promising locations</a:t>
            </a:r>
          </a:p>
          <a:p>
            <a:pPr>
              <a:buFont typeface="Wingdings" panose="05000000000000000000" pitchFamily="2" charset="2"/>
              <a:buChar char="Ø"/>
            </a:pPr>
            <a:r>
              <a:rPr lang="en-US" sz="2400" dirty="0">
                <a:solidFill>
                  <a:srgbClr val="000000"/>
                </a:solidFill>
              </a:rPr>
              <a:t>Expect similar performance from existing branches</a:t>
            </a:r>
            <a:endParaRPr lang="en-US" sz="2400" dirty="0"/>
          </a:p>
        </p:txBody>
      </p:sp>
    </p:spTree>
    <p:extLst>
      <p:ext uri="{BB962C8B-B14F-4D97-AF65-F5344CB8AC3E}">
        <p14:creationId xmlns:p14="http://schemas.microsoft.com/office/powerpoint/2010/main" val="5167344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Two: Overall Growth</a:t>
            </a:r>
          </a:p>
        </p:txBody>
      </p:sp>
      <p:graphicFrame>
        <p:nvGraphicFramePr>
          <p:cNvPr id="9" name="Content Placeholder 8">
            <a:extLst>
              <a:ext uri="{FF2B5EF4-FFF2-40B4-BE49-F238E27FC236}">
                <a16:creationId xmlns:a16="http://schemas.microsoft.com/office/drawing/2014/main" id="{17545CDA-1348-4243-9BDE-F63ACDBBB205}"/>
              </a:ext>
            </a:extLst>
          </p:cNvPr>
          <p:cNvGraphicFramePr>
            <a:graphicFrameLocks noGrp="1"/>
          </p:cNvGraphicFramePr>
          <p:nvPr>
            <p:ph idx="1"/>
            <p:extLst>
              <p:ext uri="{D42A27DB-BD31-4B8C-83A1-F6EECF244321}">
                <p14:modId xmlns:p14="http://schemas.microsoft.com/office/powerpoint/2010/main" val="2345037241"/>
              </p:ext>
            </p:extLst>
          </p:nvPr>
        </p:nvGraphicFramePr>
        <p:xfrm>
          <a:off x="1096963" y="1846263"/>
          <a:ext cx="10058400" cy="40227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729379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Two: Overall Growth</a:t>
            </a:r>
          </a:p>
        </p:txBody>
      </p:sp>
      <p:graphicFrame>
        <p:nvGraphicFramePr>
          <p:cNvPr id="6" name="Content Placeholder 5">
            <a:extLst>
              <a:ext uri="{FF2B5EF4-FFF2-40B4-BE49-F238E27FC236}">
                <a16:creationId xmlns:a16="http://schemas.microsoft.com/office/drawing/2014/main" id="{C8044CB6-7592-404C-B232-3AA9DDE4033D}"/>
              </a:ext>
            </a:extLst>
          </p:cNvPr>
          <p:cNvGraphicFramePr>
            <a:graphicFrameLocks noGrp="1"/>
          </p:cNvGraphicFramePr>
          <p:nvPr>
            <p:ph idx="1"/>
            <p:extLst>
              <p:ext uri="{D42A27DB-BD31-4B8C-83A1-F6EECF244321}">
                <p14:modId xmlns:p14="http://schemas.microsoft.com/office/powerpoint/2010/main" val="3520006863"/>
              </p:ext>
            </p:extLst>
          </p:nvPr>
        </p:nvGraphicFramePr>
        <p:xfrm>
          <a:off x="1096963" y="1846263"/>
          <a:ext cx="10058400" cy="40227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82986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Two: Overall Growth</a:t>
            </a:r>
          </a:p>
        </p:txBody>
      </p:sp>
      <p:sp>
        <p:nvSpPr>
          <p:cNvPr id="3" name="Content Placeholder 2">
            <a:extLst>
              <a:ext uri="{FF2B5EF4-FFF2-40B4-BE49-F238E27FC236}">
                <a16:creationId xmlns:a16="http://schemas.microsoft.com/office/drawing/2014/main" id="{BF71B1F9-AE15-40C6-86ED-626870C06E16}"/>
              </a:ext>
            </a:extLst>
          </p:cNvPr>
          <p:cNvSpPr>
            <a:spLocks noGrp="1"/>
          </p:cNvSpPr>
          <p:nvPr>
            <p:ph idx="1"/>
          </p:nvPr>
        </p:nvSpPr>
        <p:spPr/>
        <p:txBody>
          <a:bodyPr>
            <a:normAutofit/>
          </a:bodyPr>
          <a:lstStyle/>
          <a:p>
            <a:pPr>
              <a:buFont typeface="Wingdings" panose="05000000000000000000" pitchFamily="2" charset="2"/>
              <a:buChar char="Ø"/>
            </a:pPr>
            <a:r>
              <a:rPr lang="en-US" sz="2400" dirty="0">
                <a:solidFill>
                  <a:srgbClr val="000000"/>
                </a:solidFill>
              </a:rPr>
              <a:t>Takeaways:</a:t>
            </a:r>
          </a:p>
          <a:p>
            <a:pPr lvl="1">
              <a:buFont typeface="Wingdings" panose="05000000000000000000" pitchFamily="2" charset="2"/>
              <a:buChar char="Ø"/>
            </a:pPr>
            <a:r>
              <a:rPr lang="en-US" sz="2200" dirty="0">
                <a:solidFill>
                  <a:srgbClr val="000000"/>
                </a:solidFill>
              </a:rPr>
              <a:t>Minor differences branch to branch</a:t>
            </a:r>
          </a:p>
          <a:p>
            <a:pPr lvl="1">
              <a:buFont typeface="Wingdings" panose="05000000000000000000" pitchFamily="2" charset="2"/>
              <a:buChar char="Ø"/>
            </a:pPr>
            <a:r>
              <a:rPr lang="en-US" sz="2200" dirty="0">
                <a:solidFill>
                  <a:srgbClr val="000000"/>
                </a:solidFill>
              </a:rPr>
              <a:t>Other metrics also show little variance</a:t>
            </a:r>
          </a:p>
          <a:p>
            <a:pPr lvl="1">
              <a:buFont typeface="Wingdings" panose="05000000000000000000" pitchFamily="2" charset="2"/>
              <a:buChar char="Ø"/>
            </a:pPr>
            <a:r>
              <a:rPr lang="en-US" sz="2200" dirty="0">
                <a:solidFill>
                  <a:srgbClr val="000000"/>
                </a:solidFill>
              </a:rPr>
              <a:t>New branches should hew close to average</a:t>
            </a:r>
          </a:p>
        </p:txBody>
      </p:sp>
    </p:spTree>
    <p:extLst>
      <p:ext uri="{BB962C8B-B14F-4D97-AF65-F5344CB8AC3E}">
        <p14:creationId xmlns:p14="http://schemas.microsoft.com/office/powerpoint/2010/main" val="17442626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Two: Overall Growth</a:t>
            </a:r>
          </a:p>
        </p:txBody>
      </p:sp>
      <p:graphicFrame>
        <p:nvGraphicFramePr>
          <p:cNvPr id="6" name="Content Placeholder 5">
            <a:extLst>
              <a:ext uri="{FF2B5EF4-FFF2-40B4-BE49-F238E27FC236}">
                <a16:creationId xmlns:a16="http://schemas.microsoft.com/office/drawing/2014/main" id="{5DFA122E-7EC3-4F32-8443-D278CA7EB941}"/>
              </a:ext>
            </a:extLst>
          </p:cNvPr>
          <p:cNvGraphicFramePr>
            <a:graphicFrameLocks noGrp="1"/>
          </p:cNvGraphicFramePr>
          <p:nvPr>
            <p:ph idx="1"/>
          </p:nvPr>
        </p:nvGraphicFramePr>
        <p:xfrm>
          <a:off x="716280" y="1978661"/>
          <a:ext cx="5330190" cy="3149600"/>
        </p:xfrm>
        <a:graphic>
          <a:graphicData uri="http://schemas.openxmlformats.org/drawingml/2006/table">
            <a:tbl>
              <a:tblPr/>
              <a:tblGrid>
                <a:gridCol w="2665095">
                  <a:extLst>
                    <a:ext uri="{9D8B030D-6E8A-4147-A177-3AD203B41FA5}">
                      <a16:colId xmlns:a16="http://schemas.microsoft.com/office/drawing/2014/main" val="3997696361"/>
                    </a:ext>
                  </a:extLst>
                </a:gridCol>
                <a:gridCol w="2665095">
                  <a:extLst>
                    <a:ext uri="{9D8B030D-6E8A-4147-A177-3AD203B41FA5}">
                      <a16:colId xmlns:a16="http://schemas.microsoft.com/office/drawing/2014/main" val="2879129323"/>
                    </a:ext>
                  </a:extLst>
                </a:gridCol>
              </a:tblGrid>
              <a:tr h="393700">
                <a:tc gridSpan="2">
                  <a:txBody>
                    <a:bodyPr/>
                    <a:lstStyle/>
                    <a:p>
                      <a:pPr algn="ctr" fontAlgn="b"/>
                      <a:r>
                        <a:rPr lang="en-US" sz="1800" b="1" i="0" u="none" strike="noStrike" dirty="0">
                          <a:solidFill>
                            <a:srgbClr val="000000"/>
                          </a:solidFill>
                          <a:effectLst/>
                          <a:latin typeface="Ebrima" panose="02000000000000000000" pitchFamily="2" charset="0"/>
                        </a:rPr>
                        <a:t>2018 Data</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291546306"/>
                  </a:ext>
                </a:extLst>
              </a:tr>
              <a:tr h="393700">
                <a:tc>
                  <a:txBody>
                    <a:bodyPr/>
                    <a:lstStyle/>
                    <a:p>
                      <a:pPr algn="l" fontAlgn="b"/>
                      <a:r>
                        <a:rPr lang="en-US" sz="1400" b="0" i="0" u="none" strike="noStrike" dirty="0">
                          <a:solidFill>
                            <a:srgbClr val="000000"/>
                          </a:solidFill>
                          <a:effectLst/>
                          <a:latin typeface="Ebrima" panose="02000000000000000000" pitchFamily="2" charset="0"/>
                        </a:rPr>
                        <a:t>Gross Revenue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$52,830,207.00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48632213"/>
                  </a:ext>
                </a:extLst>
              </a:tr>
              <a:tr h="393700">
                <a:tc>
                  <a:txBody>
                    <a:bodyPr/>
                    <a:lstStyle/>
                    <a:p>
                      <a:pPr algn="l" fontAlgn="b"/>
                      <a:r>
                        <a:rPr lang="en-US" sz="1400" b="0" i="0" u="none" strike="noStrike" dirty="0">
                          <a:solidFill>
                            <a:srgbClr val="000000"/>
                          </a:solidFill>
                          <a:effectLst/>
                          <a:latin typeface="Ebrima" panose="02000000000000000000" pitchFamily="2" charset="0"/>
                        </a:rPr>
                        <a:t>Gross Expenses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$33,076,688.64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891241761"/>
                  </a:ext>
                </a:extLst>
              </a:tr>
              <a:tr h="393700">
                <a:tc>
                  <a:txBody>
                    <a:bodyPr/>
                    <a:lstStyle/>
                    <a:p>
                      <a:pPr algn="l" fontAlgn="b"/>
                      <a:r>
                        <a:rPr lang="en-US" sz="1400" b="0" i="0" u="none" strike="noStrike" dirty="0">
                          <a:solidFill>
                            <a:srgbClr val="000000"/>
                          </a:solidFill>
                          <a:effectLst/>
                          <a:latin typeface="Ebrima" panose="02000000000000000000" pitchFamily="2" charset="0"/>
                        </a:rPr>
                        <a:t>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$19,753,518.36</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076962191"/>
                  </a:ext>
                </a:extLst>
              </a:tr>
              <a:tr h="393700">
                <a:tc>
                  <a:txBody>
                    <a:bodyPr/>
                    <a:lstStyle/>
                    <a:p>
                      <a:pPr algn="l" fontAlgn="b"/>
                      <a:r>
                        <a:rPr lang="en-US" sz="1400" b="0" i="0" u="none" strike="noStrike" dirty="0">
                          <a:solidFill>
                            <a:srgbClr val="000000"/>
                          </a:solidFill>
                          <a:effectLst/>
                          <a:latin typeface="Ebrima" panose="02000000000000000000" pitchFamily="2" charset="0"/>
                        </a:rPr>
                        <a:t>Average Revenue Per Branch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$1,056,604.14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36868704"/>
                  </a:ext>
                </a:extLst>
              </a:tr>
              <a:tr h="393700">
                <a:tc>
                  <a:txBody>
                    <a:bodyPr/>
                    <a:lstStyle/>
                    <a:p>
                      <a:pPr algn="l" fontAlgn="b"/>
                      <a:r>
                        <a:rPr lang="en-US" sz="1400" b="0" i="0" u="none" strike="noStrike" dirty="0">
                          <a:solidFill>
                            <a:srgbClr val="000000"/>
                          </a:solidFill>
                          <a:effectLst/>
                          <a:latin typeface="Ebrima" panose="02000000000000000000" pitchFamily="2" charset="0"/>
                        </a:rPr>
                        <a:t>Number of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400" b="0" i="0" u="none" strike="noStrike" dirty="0">
                          <a:solidFill>
                            <a:srgbClr val="000000"/>
                          </a:solidFill>
                          <a:effectLst/>
                          <a:latin typeface="Ebrima" panose="02000000000000000000" pitchFamily="2" charset="0"/>
                        </a:rPr>
                        <a:t>50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1061099843"/>
                  </a:ext>
                </a:extLst>
              </a:tr>
              <a:tr h="393700">
                <a:tc>
                  <a:txBody>
                    <a:bodyPr/>
                    <a:lstStyle/>
                    <a:p>
                      <a:pPr algn="l" fontAlgn="b"/>
                      <a:r>
                        <a:rPr lang="en-US" sz="1400" b="0" i="0" u="none" strike="noStrike" dirty="0">
                          <a:solidFill>
                            <a:srgbClr val="000000"/>
                          </a:solidFill>
                          <a:effectLst/>
                          <a:latin typeface="Ebrima" panose="02000000000000000000" pitchFamily="2" charset="0"/>
                        </a:rPr>
                        <a:t>Total Car Fleet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4000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56660996"/>
                  </a:ext>
                </a:extLst>
              </a:tr>
              <a:tr h="393700">
                <a:tc>
                  <a:txBody>
                    <a:bodyPr/>
                    <a:lstStyle/>
                    <a:p>
                      <a:pPr algn="l" fontAlgn="b"/>
                      <a:r>
                        <a:rPr lang="en-US" sz="1400" b="0" i="0" u="none" strike="noStrike" dirty="0">
                          <a:solidFill>
                            <a:srgbClr val="000000"/>
                          </a:solidFill>
                          <a:effectLst/>
                          <a:latin typeface="Ebrima" panose="02000000000000000000" pitchFamily="2" charset="0"/>
                        </a:rPr>
                        <a:t>Average Revenue Per Car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$13,207.55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3149784858"/>
                  </a:ext>
                </a:extLst>
              </a:tr>
            </a:tbl>
          </a:graphicData>
        </a:graphic>
      </p:graphicFrame>
    </p:spTree>
    <p:extLst>
      <p:ext uri="{BB962C8B-B14F-4D97-AF65-F5344CB8AC3E}">
        <p14:creationId xmlns:p14="http://schemas.microsoft.com/office/powerpoint/2010/main" val="7855808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Two: Overall Growth</a:t>
            </a:r>
          </a:p>
        </p:txBody>
      </p:sp>
      <p:graphicFrame>
        <p:nvGraphicFramePr>
          <p:cNvPr id="6" name="Content Placeholder 5">
            <a:extLst>
              <a:ext uri="{FF2B5EF4-FFF2-40B4-BE49-F238E27FC236}">
                <a16:creationId xmlns:a16="http://schemas.microsoft.com/office/drawing/2014/main" id="{5DFA122E-7EC3-4F32-8443-D278CA7EB941}"/>
              </a:ext>
            </a:extLst>
          </p:cNvPr>
          <p:cNvGraphicFramePr>
            <a:graphicFrameLocks noGrp="1"/>
          </p:cNvGraphicFramePr>
          <p:nvPr>
            <p:ph idx="1"/>
            <p:extLst>
              <p:ext uri="{D42A27DB-BD31-4B8C-83A1-F6EECF244321}">
                <p14:modId xmlns:p14="http://schemas.microsoft.com/office/powerpoint/2010/main" val="244102251"/>
              </p:ext>
            </p:extLst>
          </p:nvPr>
        </p:nvGraphicFramePr>
        <p:xfrm>
          <a:off x="716280" y="1978661"/>
          <a:ext cx="5330190" cy="3149600"/>
        </p:xfrm>
        <a:graphic>
          <a:graphicData uri="http://schemas.openxmlformats.org/drawingml/2006/table">
            <a:tbl>
              <a:tblPr/>
              <a:tblGrid>
                <a:gridCol w="2665095">
                  <a:extLst>
                    <a:ext uri="{9D8B030D-6E8A-4147-A177-3AD203B41FA5}">
                      <a16:colId xmlns:a16="http://schemas.microsoft.com/office/drawing/2014/main" val="3997696361"/>
                    </a:ext>
                  </a:extLst>
                </a:gridCol>
                <a:gridCol w="2665095">
                  <a:extLst>
                    <a:ext uri="{9D8B030D-6E8A-4147-A177-3AD203B41FA5}">
                      <a16:colId xmlns:a16="http://schemas.microsoft.com/office/drawing/2014/main" val="2879129323"/>
                    </a:ext>
                  </a:extLst>
                </a:gridCol>
              </a:tblGrid>
              <a:tr h="393700">
                <a:tc gridSpan="2">
                  <a:txBody>
                    <a:bodyPr/>
                    <a:lstStyle/>
                    <a:p>
                      <a:pPr algn="ctr" fontAlgn="b"/>
                      <a:r>
                        <a:rPr lang="en-US" sz="1800" b="1" i="0" u="none" strike="noStrike" dirty="0">
                          <a:solidFill>
                            <a:srgbClr val="000000"/>
                          </a:solidFill>
                          <a:effectLst/>
                          <a:latin typeface="Ebrima" panose="02000000000000000000" pitchFamily="2" charset="0"/>
                        </a:rPr>
                        <a:t>2018 Data</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291546306"/>
                  </a:ext>
                </a:extLst>
              </a:tr>
              <a:tr h="393700">
                <a:tc>
                  <a:txBody>
                    <a:bodyPr/>
                    <a:lstStyle/>
                    <a:p>
                      <a:pPr algn="l" fontAlgn="b"/>
                      <a:r>
                        <a:rPr lang="en-US" sz="1400" b="0" i="0" u="none" strike="noStrike" dirty="0">
                          <a:solidFill>
                            <a:srgbClr val="000000"/>
                          </a:solidFill>
                          <a:effectLst/>
                          <a:latin typeface="Ebrima" panose="02000000000000000000" pitchFamily="2" charset="0"/>
                        </a:rPr>
                        <a:t>Gross Revenue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$52,830,207.00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48632213"/>
                  </a:ext>
                </a:extLst>
              </a:tr>
              <a:tr h="393700">
                <a:tc>
                  <a:txBody>
                    <a:bodyPr/>
                    <a:lstStyle/>
                    <a:p>
                      <a:pPr algn="l" fontAlgn="b"/>
                      <a:r>
                        <a:rPr lang="en-US" sz="1400" b="0" i="0" u="none" strike="noStrike" dirty="0">
                          <a:solidFill>
                            <a:srgbClr val="000000"/>
                          </a:solidFill>
                          <a:effectLst/>
                          <a:latin typeface="Ebrima" panose="02000000000000000000" pitchFamily="2" charset="0"/>
                        </a:rPr>
                        <a:t>Gross Expenses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$33,076,688.64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891241761"/>
                  </a:ext>
                </a:extLst>
              </a:tr>
              <a:tr h="393700">
                <a:tc>
                  <a:txBody>
                    <a:bodyPr/>
                    <a:lstStyle/>
                    <a:p>
                      <a:pPr algn="l" fontAlgn="b"/>
                      <a:r>
                        <a:rPr lang="en-US" sz="1400" b="0" i="0" u="none" strike="noStrike" dirty="0">
                          <a:solidFill>
                            <a:srgbClr val="000000"/>
                          </a:solidFill>
                          <a:effectLst/>
                          <a:latin typeface="Ebrima" panose="02000000000000000000" pitchFamily="2" charset="0"/>
                        </a:rPr>
                        <a:t>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$19,753,518.36</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076962191"/>
                  </a:ext>
                </a:extLst>
              </a:tr>
              <a:tr h="393700">
                <a:tc>
                  <a:txBody>
                    <a:bodyPr/>
                    <a:lstStyle/>
                    <a:p>
                      <a:pPr algn="l" fontAlgn="b"/>
                      <a:r>
                        <a:rPr lang="en-US" sz="1400" b="0" i="0" u="none" strike="noStrike" dirty="0">
                          <a:solidFill>
                            <a:srgbClr val="000000"/>
                          </a:solidFill>
                          <a:effectLst/>
                          <a:latin typeface="Ebrima" panose="02000000000000000000" pitchFamily="2" charset="0"/>
                        </a:rPr>
                        <a:t>Average Revenue Per Branch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$1,056,604.14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36868704"/>
                  </a:ext>
                </a:extLst>
              </a:tr>
              <a:tr h="393700">
                <a:tc>
                  <a:txBody>
                    <a:bodyPr/>
                    <a:lstStyle/>
                    <a:p>
                      <a:pPr algn="l" fontAlgn="b"/>
                      <a:r>
                        <a:rPr lang="en-US" sz="1400" b="0" i="0" u="none" strike="noStrike" dirty="0">
                          <a:solidFill>
                            <a:srgbClr val="000000"/>
                          </a:solidFill>
                          <a:effectLst/>
                          <a:latin typeface="Ebrima" panose="02000000000000000000" pitchFamily="2" charset="0"/>
                        </a:rPr>
                        <a:t>Number of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400" b="0" i="0" u="none" strike="noStrike" dirty="0">
                          <a:solidFill>
                            <a:srgbClr val="000000"/>
                          </a:solidFill>
                          <a:effectLst/>
                          <a:latin typeface="Ebrima" panose="02000000000000000000" pitchFamily="2" charset="0"/>
                        </a:rPr>
                        <a:t>50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1061099843"/>
                  </a:ext>
                </a:extLst>
              </a:tr>
              <a:tr h="393700">
                <a:tc>
                  <a:txBody>
                    <a:bodyPr/>
                    <a:lstStyle/>
                    <a:p>
                      <a:pPr algn="l" fontAlgn="b"/>
                      <a:r>
                        <a:rPr lang="en-US" sz="1400" b="0" i="0" u="none" strike="noStrike" dirty="0">
                          <a:solidFill>
                            <a:srgbClr val="000000"/>
                          </a:solidFill>
                          <a:effectLst/>
                          <a:latin typeface="Ebrima" panose="02000000000000000000" pitchFamily="2" charset="0"/>
                        </a:rPr>
                        <a:t>Total Car Fleet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4000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56660996"/>
                  </a:ext>
                </a:extLst>
              </a:tr>
              <a:tr h="393700">
                <a:tc>
                  <a:txBody>
                    <a:bodyPr/>
                    <a:lstStyle/>
                    <a:p>
                      <a:pPr algn="l" fontAlgn="b"/>
                      <a:r>
                        <a:rPr lang="en-US" sz="1400" b="0" i="0" u="none" strike="noStrike" dirty="0">
                          <a:solidFill>
                            <a:srgbClr val="000000"/>
                          </a:solidFill>
                          <a:effectLst/>
                          <a:latin typeface="Ebrima" panose="02000000000000000000" pitchFamily="2" charset="0"/>
                        </a:rPr>
                        <a:t>Average Revenue Per Car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$13,207.55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3149784858"/>
                  </a:ext>
                </a:extLst>
              </a:tr>
            </a:tbl>
          </a:graphicData>
        </a:graphic>
      </p:graphicFrame>
      <p:graphicFrame>
        <p:nvGraphicFramePr>
          <p:cNvPr id="4" name="Content Placeholder 5">
            <a:extLst>
              <a:ext uri="{FF2B5EF4-FFF2-40B4-BE49-F238E27FC236}">
                <a16:creationId xmlns:a16="http://schemas.microsoft.com/office/drawing/2014/main" id="{88ABA37E-95DB-44BE-981C-82623AA0EE9B}"/>
              </a:ext>
            </a:extLst>
          </p:cNvPr>
          <p:cNvGraphicFramePr>
            <a:graphicFrameLocks/>
          </p:cNvGraphicFramePr>
          <p:nvPr>
            <p:extLst>
              <p:ext uri="{D42A27DB-BD31-4B8C-83A1-F6EECF244321}">
                <p14:modId xmlns:p14="http://schemas.microsoft.com/office/powerpoint/2010/main" val="610200127"/>
              </p:ext>
            </p:extLst>
          </p:nvPr>
        </p:nvGraphicFramePr>
        <p:xfrm>
          <a:off x="6096000" y="1978661"/>
          <a:ext cx="5257800" cy="3939310"/>
        </p:xfrm>
        <a:graphic>
          <a:graphicData uri="http://schemas.openxmlformats.org/drawingml/2006/table">
            <a:tbl>
              <a:tblPr/>
              <a:tblGrid>
                <a:gridCol w="2628900">
                  <a:extLst>
                    <a:ext uri="{9D8B030D-6E8A-4147-A177-3AD203B41FA5}">
                      <a16:colId xmlns:a16="http://schemas.microsoft.com/office/drawing/2014/main" val="3997696361"/>
                    </a:ext>
                  </a:extLst>
                </a:gridCol>
                <a:gridCol w="2628900">
                  <a:extLst>
                    <a:ext uri="{9D8B030D-6E8A-4147-A177-3AD203B41FA5}">
                      <a16:colId xmlns:a16="http://schemas.microsoft.com/office/drawing/2014/main" val="2879129323"/>
                    </a:ext>
                  </a:extLst>
                </a:gridCol>
              </a:tblGrid>
              <a:tr h="393931">
                <a:tc gridSpan="2">
                  <a:txBody>
                    <a:bodyPr/>
                    <a:lstStyle/>
                    <a:p>
                      <a:pPr algn="ctr" fontAlgn="b"/>
                      <a:r>
                        <a:rPr lang="en-US" sz="1800" b="1" i="0" u="none" strike="noStrike" dirty="0">
                          <a:solidFill>
                            <a:srgbClr val="000000"/>
                          </a:solidFill>
                          <a:effectLst/>
                          <a:latin typeface="Ebrima" panose="02000000000000000000" pitchFamily="2" charset="0"/>
                        </a:rPr>
                        <a:t>2019 Modeled Data</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291546306"/>
                  </a:ext>
                </a:extLst>
              </a:tr>
              <a:tr h="393931">
                <a:tc>
                  <a:txBody>
                    <a:bodyPr/>
                    <a:lstStyle/>
                    <a:p>
                      <a:pPr algn="l" fontAlgn="b"/>
                      <a:r>
                        <a:rPr lang="en-US" sz="1400" b="1" i="0" u="none" strike="noStrike" dirty="0">
                          <a:solidFill>
                            <a:srgbClr val="000000"/>
                          </a:solidFill>
                          <a:effectLst/>
                          <a:latin typeface="Ebrima" panose="02000000000000000000" pitchFamily="2" charset="0"/>
                        </a:rPr>
                        <a:t>Number of New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414876810"/>
                  </a:ext>
                </a:extLst>
              </a:tr>
              <a:tr h="393931">
                <a:tc>
                  <a:txBody>
                    <a:bodyPr/>
                    <a:lstStyle/>
                    <a:p>
                      <a:pPr algn="l" fontAlgn="b"/>
                      <a:r>
                        <a:rPr lang="en-US" sz="1400" b="0" i="0" u="none" strike="noStrike">
                          <a:solidFill>
                            <a:srgbClr val="000000"/>
                          </a:solidFill>
                          <a:effectLst/>
                          <a:latin typeface="Ebrima" panose="02000000000000000000" pitchFamily="2" charset="0"/>
                        </a:rPr>
                        <a:t>Gross Revenue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a:solidFill>
                            <a:srgbClr val="000000"/>
                          </a:solidFill>
                          <a:effectLst/>
                          <a:latin typeface="Ebrima" panose="02000000000000000000" pitchFamily="2" charset="0"/>
                        </a:rPr>
                        <a:t>$57,056,623.56</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48632213"/>
                  </a:ext>
                </a:extLst>
              </a:tr>
              <a:tr h="393931">
                <a:tc>
                  <a:txBody>
                    <a:bodyPr/>
                    <a:lstStyle/>
                    <a:p>
                      <a:pPr algn="l" fontAlgn="b"/>
                      <a:r>
                        <a:rPr lang="en-US" sz="1400" b="0" i="0" u="none" strike="noStrike" dirty="0">
                          <a:solidFill>
                            <a:srgbClr val="000000"/>
                          </a:solidFill>
                          <a:effectLst/>
                          <a:latin typeface="Ebrima" panose="02000000000000000000" pitchFamily="2" charset="0"/>
                        </a:rPr>
                        <a:t>Gross Expenses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$35,722,823.73</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891241761"/>
                  </a:ext>
                </a:extLst>
              </a:tr>
              <a:tr h="393931">
                <a:tc>
                  <a:txBody>
                    <a:bodyPr/>
                    <a:lstStyle/>
                    <a:p>
                      <a:pPr algn="l" fontAlgn="b"/>
                      <a:r>
                        <a:rPr lang="en-US" sz="1400" b="0" i="0" u="none" strike="noStrike">
                          <a:solidFill>
                            <a:srgbClr val="000000"/>
                          </a:solidFill>
                          <a:effectLst/>
                          <a:latin typeface="Ebrima" panose="02000000000000000000" pitchFamily="2" charset="0"/>
                        </a:rPr>
                        <a:t>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a:solidFill>
                            <a:srgbClr val="000000"/>
                          </a:solidFill>
                          <a:effectLst/>
                          <a:latin typeface="Ebrima" panose="02000000000000000000" pitchFamily="2" charset="0"/>
                        </a:rPr>
                        <a:t>$21,333,799.83</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076962191"/>
                  </a:ext>
                </a:extLst>
              </a:tr>
              <a:tr h="393931">
                <a:tc>
                  <a:txBody>
                    <a:bodyPr/>
                    <a:lstStyle/>
                    <a:p>
                      <a:pPr algn="l" fontAlgn="b"/>
                      <a:r>
                        <a:rPr lang="en-US" sz="1400" b="0" i="0" u="none" strike="noStrike">
                          <a:solidFill>
                            <a:srgbClr val="000000"/>
                          </a:solidFill>
                          <a:effectLst/>
                          <a:latin typeface="Ebrima" panose="02000000000000000000" pitchFamily="2" charset="0"/>
                        </a:rPr>
                        <a:t>Average Revenue Per Branch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a:solidFill>
                            <a:srgbClr val="000000"/>
                          </a:solidFill>
                          <a:effectLst/>
                          <a:latin typeface="Ebrima" panose="02000000000000000000" pitchFamily="2" charset="0"/>
                        </a:rPr>
                        <a:t>$1,056,604.14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36868704"/>
                  </a:ext>
                </a:extLst>
              </a:tr>
              <a:tr h="393931">
                <a:tc>
                  <a:txBody>
                    <a:bodyPr/>
                    <a:lstStyle/>
                    <a:p>
                      <a:pPr algn="l" fontAlgn="b"/>
                      <a:r>
                        <a:rPr lang="en-US" sz="1400" b="0" i="0" u="none" strike="noStrike">
                          <a:solidFill>
                            <a:srgbClr val="000000"/>
                          </a:solidFill>
                          <a:effectLst/>
                          <a:latin typeface="Ebrima" panose="02000000000000000000" pitchFamily="2" charset="0"/>
                        </a:rPr>
                        <a:t>Number of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400" b="0" i="0" u="none" strike="noStrike" dirty="0">
                          <a:solidFill>
                            <a:srgbClr val="000000"/>
                          </a:solidFill>
                          <a:effectLst/>
                          <a:latin typeface="Ebrima" panose="02000000000000000000" pitchFamily="2" charset="0"/>
                        </a:rPr>
                        <a:t>54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4E59F"/>
                    </a:solidFill>
                  </a:tcPr>
                </a:tc>
                <a:extLst>
                  <a:ext uri="{0D108BD9-81ED-4DB2-BD59-A6C34878D82A}">
                    <a16:rowId xmlns:a16="http://schemas.microsoft.com/office/drawing/2014/main" val="1061099843"/>
                  </a:ext>
                </a:extLst>
              </a:tr>
              <a:tr h="393931">
                <a:tc>
                  <a:txBody>
                    <a:bodyPr/>
                    <a:lstStyle/>
                    <a:p>
                      <a:pPr algn="l" fontAlgn="b"/>
                      <a:r>
                        <a:rPr lang="en-US" sz="1400" b="0" i="0" u="none" strike="noStrike">
                          <a:solidFill>
                            <a:srgbClr val="000000"/>
                          </a:solidFill>
                          <a:effectLst/>
                          <a:latin typeface="Ebrima" panose="02000000000000000000" pitchFamily="2" charset="0"/>
                        </a:rPr>
                        <a:t>Total Car Fleet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4320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4E59F"/>
                    </a:solidFill>
                  </a:tcPr>
                </a:tc>
                <a:extLst>
                  <a:ext uri="{0D108BD9-81ED-4DB2-BD59-A6C34878D82A}">
                    <a16:rowId xmlns:a16="http://schemas.microsoft.com/office/drawing/2014/main" val="2156660996"/>
                  </a:ext>
                </a:extLst>
              </a:tr>
              <a:tr h="393931">
                <a:tc>
                  <a:txBody>
                    <a:bodyPr/>
                    <a:lstStyle/>
                    <a:p>
                      <a:pPr algn="l" fontAlgn="b"/>
                      <a:r>
                        <a:rPr lang="en-US" sz="1400" b="0" i="0" u="none" strike="noStrike">
                          <a:solidFill>
                            <a:srgbClr val="000000"/>
                          </a:solidFill>
                          <a:effectLst/>
                          <a:latin typeface="Ebrima" panose="02000000000000000000" pitchFamily="2" charset="0"/>
                        </a:rPr>
                        <a:t>Average Revenue Per Car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$13,207.55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149784858"/>
                  </a:ext>
                </a:extLst>
              </a:tr>
              <a:tr h="393931">
                <a:tc>
                  <a:txBody>
                    <a:bodyPr/>
                    <a:lstStyle/>
                    <a:p>
                      <a:pPr algn="l" fontAlgn="b"/>
                      <a:r>
                        <a:rPr lang="en-US" sz="1400" b="1" i="0" u="none" strike="noStrike">
                          <a:solidFill>
                            <a:srgbClr val="000000"/>
                          </a:solidFill>
                          <a:effectLst/>
                          <a:latin typeface="Ebrima" panose="02000000000000000000" pitchFamily="2" charset="0"/>
                        </a:rPr>
                        <a:t>Change in Total 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1" i="0" u="none" strike="noStrike" dirty="0">
                          <a:solidFill>
                            <a:srgbClr val="000000"/>
                          </a:solidFill>
                          <a:effectLst/>
                          <a:latin typeface="Ebrima" panose="02000000000000000000" pitchFamily="2" charset="0"/>
                        </a:rPr>
                        <a:t>$1,580,281.47</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688874871"/>
                  </a:ext>
                </a:extLst>
              </a:tr>
            </a:tbl>
          </a:graphicData>
        </a:graphic>
      </p:graphicFrame>
    </p:spTree>
    <p:extLst>
      <p:ext uri="{BB962C8B-B14F-4D97-AF65-F5344CB8AC3E}">
        <p14:creationId xmlns:p14="http://schemas.microsoft.com/office/powerpoint/2010/main" val="32471497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Three: All of the Above!</a:t>
            </a:r>
          </a:p>
        </p:txBody>
      </p:sp>
      <p:pic>
        <p:nvPicPr>
          <p:cNvPr id="8" name="Content Placeholder 7">
            <a:extLst>
              <a:ext uri="{FF2B5EF4-FFF2-40B4-BE49-F238E27FC236}">
                <a16:creationId xmlns:a16="http://schemas.microsoft.com/office/drawing/2014/main" id="{EC82A98A-EF58-4561-9F17-7B5AD92F667F}"/>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444346" y="1846263"/>
            <a:ext cx="5363633" cy="4022725"/>
          </a:xfrm>
        </p:spPr>
      </p:pic>
    </p:spTree>
    <p:extLst>
      <p:ext uri="{BB962C8B-B14F-4D97-AF65-F5344CB8AC3E}">
        <p14:creationId xmlns:p14="http://schemas.microsoft.com/office/powerpoint/2010/main" val="2724884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Three</a:t>
            </a:r>
          </a:p>
        </p:txBody>
      </p:sp>
      <p:sp>
        <p:nvSpPr>
          <p:cNvPr id="3" name="Content Placeholder 2">
            <a:extLst>
              <a:ext uri="{FF2B5EF4-FFF2-40B4-BE49-F238E27FC236}">
                <a16:creationId xmlns:a16="http://schemas.microsoft.com/office/drawing/2014/main" id="{BF71B1F9-AE15-40C6-86ED-626870C06E16}"/>
              </a:ext>
            </a:extLst>
          </p:cNvPr>
          <p:cNvSpPr>
            <a:spLocks noGrp="1"/>
          </p:cNvSpPr>
          <p:nvPr>
            <p:ph idx="1"/>
          </p:nvPr>
        </p:nvSpPr>
        <p:spPr/>
        <p:txBody>
          <a:bodyPr>
            <a:normAutofit/>
          </a:bodyPr>
          <a:lstStyle/>
          <a:p>
            <a:pPr marL="0" indent="0">
              <a:buNone/>
            </a:pPr>
            <a:r>
              <a:rPr lang="en-US" sz="2400" dirty="0">
                <a:solidFill>
                  <a:srgbClr val="000000"/>
                </a:solidFill>
              </a:rPr>
              <a:t>Combine a more cost-efficient and larger fleet with a greater number of branches</a:t>
            </a:r>
          </a:p>
        </p:txBody>
      </p:sp>
    </p:spTree>
    <p:extLst>
      <p:ext uri="{BB962C8B-B14F-4D97-AF65-F5344CB8AC3E}">
        <p14:creationId xmlns:p14="http://schemas.microsoft.com/office/powerpoint/2010/main" val="2905044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2D97B-D02C-410E-8E70-E8A462E2BA99}"/>
              </a:ext>
            </a:extLst>
          </p:cNvPr>
          <p:cNvSpPr>
            <a:spLocks noGrp="1"/>
          </p:cNvSpPr>
          <p:nvPr>
            <p:ph type="title"/>
          </p:nvPr>
        </p:nvSpPr>
        <p:spPr>
          <a:xfrm>
            <a:off x="1097280" y="286603"/>
            <a:ext cx="10058400" cy="1214206"/>
          </a:xfrm>
        </p:spPr>
        <p:txBody>
          <a:bodyPr/>
          <a:lstStyle/>
          <a:p>
            <a:pPr algn="ctr"/>
            <a:r>
              <a:rPr lang="en-US" dirty="0"/>
              <a:t>Overall Findings</a:t>
            </a:r>
          </a:p>
        </p:txBody>
      </p:sp>
      <p:graphicFrame>
        <p:nvGraphicFramePr>
          <p:cNvPr id="5" name="Content Placeholder 4">
            <a:extLst>
              <a:ext uri="{FF2B5EF4-FFF2-40B4-BE49-F238E27FC236}">
                <a16:creationId xmlns:a16="http://schemas.microsoft.com/office/drawing/2014/main" id="{883FA3DD-1876-49F9-A7A3-5BB872C6573E}"/>
              </a:ext>
            </a:extLst>
          </p:cNvPr>
          <p:cNvGraphicFramePr>
            <a:graphicFrameLocks noGrp="1"/>
          </p:cNvGraphicFramePr>
          <p:nvPr>
            <p:ph idx="1"/>
            <p:extLst>
              <p:ext uri="{D42A27DB-BD31-4B8C-83A1-F6EECF244321}">
                <p14:modId xmlns:p14="http://schemas.microsoft.com/office/powerpoint/2010/main" val="1718482178"/>
              </p:ext>
            </p:extLst>
          </p:nvPr>
        </p:nvGraphicFramePr>
        <p:xfrm>
          <a:off x="1096963" y="1669774"/>
          <a:ext cx="10058400" cy="460181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6791601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Three</a:t>
            </a:r>
          </a:p>
        </p:txBody>
      </p:sp>
      <p:graphicFrame>
        <p:nvGraphicFramePr>
          <p:cNvPr id="6" name="Content Placeholder 5">
            <a:extLst>
              <a:ext uri="{FF2B5EF4-FFF2-40B4-BE49-F238E27FC236}">
                <a16:creationId xmlns:a16="http://schemas.microsoft.com/office/drawing/2014/main" id="{5DFA122E-7EC3-4F32-8443-D278CA7EB941}"/>
              </a:ext>
            </a:extLst>
          </p:cNvPr>
          <p:cNvGraphicFramePr>
            <a:graphicFrameLocks noGrp="1"/>
          </p:cNvGraphicFramePr>
          <p:nvPr>
            <p:ph idx="1"/>
            <p:extLst>
              <p:ext uri="{D42A27DB-BD31-4B8C-83A1-F6EECF244321}">
                <p14:modId xmlns:p14="http://schemas.microsoft.com/office/powerpoint/2010/main" val="2534850088"/>
              </p:ext>
            </p:extLst>
          </p:nvPr>
        </p:nvGraphicFramePr>
        <p:xfrm>
          <a:off x="137939" y="1978661"/>
          <a:ext cx="3623396" cy="3370580"/>
        </p:xfrm>
        <a:graphic>
          <a:graphicData uri="http://schemas.openxmlformats.org/drawingml/2006/table">
            <a:tbl>
              <a:tblPr/>
              <a:tblGrid>
                <a:gridCol w="1811698">
                  <a:extLst>
                    <a:ext uri="{9D8B030D-6E8A-4147-A177-3AD203B41FA5}">
                      <a16:colId xmlns:a16="http://schemas.microsoft.com/office/drawing/2014/main" val="3997696361"/>
                    </a:ext>
                  </a:extLst>
                </a:gridCol>
                <a:gridCol w="1811698">
                  <a:extLst>
                    <a:ext uri="{9D8B030D-6E8A-4147-A177-3AD203B41FA5}">
                      <a16:colId xmlns:a16="http://schemas.microsoft.com/office/drawing/2014/main" val="2879129323"/>
                    </a:ext>
                  </a:extLst>
                </a:gridCol>
              </a:tblGrid>
              <a:tr h="326549">
                <a:tc gridSpan="2">
                  <a:txBody>
                    <a:bodyPr/>
                    <a:lstStyle/>
                    <a:p>
                      <a:pPr algn="ctr" fontAlgn="b"/>
                      <a:r>
                        <a:rPr lang="en-US" sz="1800" b="1" i="0" u="none" strike="noStrike" dirty="0">
                          <a:solidFill>
                            <a:srgbClr val="000000"/>
                          </a:solidFill>
                          <a:effectLst/>
                          <a:latin typeface="Ebrima" panose="02000000000000000000" pitchFamily="2" charset="0"/>
                        </a:rPr>
                        <a:t>2018 Data</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291546306"/>
                  </a:ext>
                </a:extLst>
              </a:tr>
              <a:tr h="393700">
                <a:tc>
                  <a:txBody>
                    <a:bodyPr/>
                    <a:lstStyle/>
                    <a:p>
                      <a:pPr algn="l" fontAlgn="b"/>
                      <a:r>
                        <a:rPr lang="en-US" sz="1400" b="0" i="0" u="none" strike="noStrike" dirty="0">
                          <a:solidFill>
                            <a:srgbClr val="000000"/>
                          </a:solidFill>
                          <a:effectLst/>
                          <a:latin typeface="Ebrima" panose="02000000000000000000" pitchFamily="2" charset="0"/>
                        </a:rPr>
                        <a:t>Gross Revenue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$52,830,207.00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48632213"/>
                  </a:ext>
                </a:extLst>
              </a:tr>
              <a:tr h="393700">
                <a:tc>
                  <a:txBody>
                    <a:bodyPr/>
                    <a:lstStyle/>
                    <a:p>
                      <a:pPr algn="l" fontAlgn="b"/>
                      <a:r>
                        <a:rPr lang="en-US" sz="1400" b="0" i="0" u="none" strike="noStrike" dirty="0">
                          <a:solidFill>
                            <a:srgbClr val="000000"/>
                          </a:solidFill>
                          <a:effectLst/>
                          <a:latin typeface="Ebrima" panose="02000000000000000000" pitchFamily="2" charset="0"/>
                        </a:rPr>
                        <a:t>Gross Expenses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$33,076,688.64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891241761"/>
                  </a:ext>
                </a:extLst>
              </a:tr>
              <a:tr h="393700">
                <a:tc>
                  <a:txBody>
                    <a:bodyPr/>
                    <a:lstStyle/>
                    <a:p>
                      <a:pPr algn="l" fontAlgn="b"/>
                      <a:r>
                        <a:rPr lang="en-US" sz="1400" b="0" i="0" u="none" strike="noStrike" dirty="0">
                          <a:solidFill>
                            <a:srgbClr val="000000"/>
                          </a:solidFill>
                          <a:effectLst/>
                          <a:latin typeface="Ebrima" panose="02000000000000000000" pitchFamily="2" charset="0"/>
                        </a:rPr>
                        <a:t>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$19,753,518.36</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076962191"/>
                  </a:ext>
                </a:extLst>
              </a:tr>
              <a:tr h="393700">
                <a:tc>
                  <a:txBody>
                    <a:bodyPr/>
                    <a:lstStyle/>
                    <a:p>
                      <a:pPr algn="l" fontAlgn="b"/>
                      <a:r>
                        <a:rPr lang="en-US" sz="1400" b="0" i="0" u="none" strike="noStrike" dirty="0">
                          <a:solidFill>
                            <a:srgbClr val="000000"/>
                          </a:solidFill>
                          <a:effectLst/>
                          <a:latin typeface="Ebrima" panose="02000000000000000000" pitchFamily="2" charset="0"/>
                        </a:rPr>
                        <a:t>Average Revenue Per Branch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$1,056,604.14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36868704"/>
                  </a:ext>
                </a:extLst>
              </a:tr>
              <a:tr h="393700">
                <a:tc>
                  <a:txBody>
                    <a:bodyPr/>
                    <a:lstStyle/>
                    <a:p>
                      <a:pPr algn="l" fontAlgn="b"/>
                      <a:r>
                        <a:rPr lang="en-US" sz="1400" b="0" i="0" u="none" strike="noStrike" dirty="0">
                          <a:solidFill>
                            <a:srgbClr val="000000"/>
                          </a:solidFill>
                          <a:effectLst/>
                          <a:latin typeface="Ebrima" panose="02000000000000000000" pitchFamily="2" charset="0"/>
                        </a:rPr>
                        <a:t>Number of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400" b="0" i="0" u="none" strike="noStrike" dirty="0">
                          <a:solidFill>
                            <a:srgbClr val="000000"/>
                          </a:solidFill>
                          <a:effectLst/>
                          <a:latin typeface="Ebrima" panose="02000000000000000000" pitchFamily="2" charset="0"/>
                        </a:rPr>
                        <a:t>50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1061099843"/>
                  </a:ext>
                </a:extLst>
              </a:tr>
              <a:tr h="393700">
                <a:tc>
                  <a:txBody>
                    <a:bodyPr/>
                    <a:lstStyle/>
                    <a:p>
                      <a:pPr algn="l" fontAlgn="b"/>
                      <a:r>
                        <a:rPr lang="en-US" sz="1400" b="0" i="0" u="none" strike="noStrike" dirty="0">
                          <a:solidFill>
                            <a:srgbClr val="000000"/>
                          </a:solidFill>
                          <a:effectLst/>
                          <a:latin typeface="Ebrima" panose="02000000000000000000" pitchFamily="2" charset="0"/>
                        </a:rPr>
                        <a:t>Total Car Fleet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4000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56660996"/>
                  </a:ext>
                </a:extLst>
              </a:tr>
              <a:tr h="393700">
                <a:tc>
                  <a:txBody>
                    <a:bodyPr/>
                    <a:lstStyle/>
                    <a:p>
                      <a:pPr algn="l" fontAlgn="b"/>
                      <a:r>
                        <a:rPr lang="en-US" sz="1400" b="0" i="0" u="none" strike="noStrike" dirty="0">
                          <a:solidFill>
                            <a:srgbClr val="000000"/>
                          </a:solidFill>
                          <a:effectLst/>
                          <a:latin typeface="Ebrima" panose="02000000000000000000" pitchFamily="2" charset="0"/>
                        </a:rPr>
                        <a:t>Avg Revenue Per Car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$13,207.55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3149784858"/>
                  </a:ext>
                </a:extLst>
              </a:tr>
            </a:tbl>
          </a:graphicData>
        </a:graphic>
      </p:graphicFrame>
      <p:graphicFrame>
        <p:nvGraphicFramePr>
          <p:cNvPr id="7" name="Content Placeholder 5">
            <a:extLst>
              <a:ext uri="{FF2B5EF4-FFF2-40B4-BE49-F238E27FC236}">
                <a16:creationId xmlns:a16="http://schemas.microsoft.com/office/drawing/2014/main" id="{DE510BC7-B616-49C4-9977-3B72883D51AD}"/>
              </a:ext>
            </a:extLst>
          </p:cNvPr>
          <p:cNvGraphicFramePr>
            <a:graphicFrameLocks/>
          </p:cNvGraphicFramePr>
          <p:nvPr>
            <p:extLst>
              <p:ext uri="{D42A27DB-BD31-4B8C-83A1-F6EECF244321}">
                <p14:modId xmlns:p14="http://schemas.microsoft.com/office/powerpoint/2010/main" val="4148762872"/>
              </p:ext>
            </p:extLst>
          </p:nvPr>
        </p:nvGraphicFramePr>
        <p:xfrm>
          <a:off x="7829435" y="1978661"/>
          <a:ext cx="4192108" cy="3921596"/>
        </p:xfrm>
        <a:graphic>
          <a:graphicData uri="http://schemas.openxmlformats.org/drawingml/2006/table">
            <a:tbl>
              <a:tblPr/>
              <a:tblGrid>
                <a:gridCol w="2467316">
                  <a:extLst>
                    <a:ext uri="{9D8B030D-6E8A-4147-A177-3AD203B41FA5}">
                      <a16:colId xmlns:a16="http://schemas.microsoft.com/office/drawing/2014/main" val="3997696361"/>
                    </a:ext>
                  </a:extLst>
                </a:gridCol>
                <a:gridCol w="1724792">
                  <a:extLst>
                    <a:ext uri="{9D8B030D-6E8A-4147-A177-3AD203B41FA5}">
                      <a16:colId xmlns:a16="http://schemas.microsoft.com/office/drawing/2014/main" val="2879129323"/>
                    </a:ext>
                  </a:extLst>
                </a:gridCol>
              </a:tblGrid>
              <a:tr h="368165">
                <a:tc gridSpan="2">
                  <a:txBody>
                    <a:bodyPr/>
                    <a:lstStyle/>
                    <a:p>
                      <a:pPr algn="ctr" fontAlgn="b"/>
                      <a:r>
                        <a:rPr lang="en-US" sz="1800" b="1" i="0" u="none" strike="noStrike" dirty="0">
                          <a:solidFill>
                            <a:srgbClr val="000000"/>
                          </a:solidFill>
                          <a:effectLst/>
                          <a:latin typeface="Ebrima" panose="02000000000000000000" pitchFamily="2" charset="0"/>
                        </a:rPr>
                        <a:t>2019 Modeled Data – New Branches</a:t>
                      </a:r>
                    </a:p>
                  </a:txBody>
                  <a:tcPr marL="83127" marR="83127"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291546306"/>
                  </a:ext>
                </a:extLst>
              </a:tr>
              <a:tr h="383373">
                <a:tc>
                  <a:txBody>
                    <a:bodyPr/>
                    <a:lstStyle/>
                    <a:p>
                      <a:pPr algn="l" fontAlgn="b"/>
                      <a:r>
                        <a:rPr lang="en-US" sz="1400" b="1" i="0" u="none" strike="noStrike" dirty="0">
                          <a:solidFill>
                            <a:srgbClr val="000000"/>
                          </a:solidFill>
                          <a:effectLst/>
                          <a:latin typeface="Ebrima" panose="02000000000000000000" pitchFamily="2" charset="0"/>
                        </a:rPr>
                        <a:t>Number of New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414876810"/>
                  </a:ext>
                </a:extLst>
              </a:tr>
              <a:tr h="396522">
                <a:tc>
                  <a:txBody>
                    <a:bodyPr/>
                    <a:lstStyle/>
                    <a:p>
                      <a:pPr algn="l" fontAlgn="b"/>
                      <a:r>
                        <a:rPr lang="en-US" sz="1400" b="0" i="0" u="none" strike="noStrike">
                          <a:solidFill>
                            <a:srgbClr val="000000"/>
                          </a:solidFill>
                          <a:effectLst/>
                          <a:latin typeface="Ebrima" panose="02000000000000000000" pitchFamily="2" charset="0"/>
                        </a:rPr>
                        <a:t>Gross Revenue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a:solidFill>
                            <a:srgbClr val="000000"/>
                          </a:solidFill>
                          <a:effectLst/>
                          <a:latin typeface="Ebrima" panose="02000000000000000000" pitchFamily="2" charset="0"/>
                        </a:rPr>
                        <a:t>$57,056,623.56</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48632213"/>
                  </a:ext>
                </a:extLst>
              </a:tr>
              <a:tr h="396522">
                <a:tc>
                  <a:txBody>
                    <a:bodyPr/>
                    <a:lstStyle/>
                    <a:p>
                      <a:pPr algn="l" fontAlgn="b"/>
                      <a:r>
                        <a:rPr lang="en-US" sz="1400" b="0" i="0" u="none" strike="noStrike" dirty="0">
                          <a:solidFill>
                            <a:srgbClr val="000000"/>
                          </a:solidFill>
                          <a:effectLst/>
                          <a:latin typeface="Ebrima" panose="02000000000000000000" pitchFamily="2" charset="0"/>
                        </a:rPr>
                        <a:t>Gross Expenses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$35,722,823.73</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891241761"/>
                  </a:ext>
                </a:extLst>
              </a:tr>
              <a:tr h="396522">
                <a:tc>
                  <a:txBody>
                    <a:bodyPr/>
                    <a:lstStyle/>
                    <a:p>
                      <a:pPr algn="l" fontAlgn="b"/>
                      <a:r>
                        <a:rPr lang="en-US" sz="1400" b="0" i="0" u="none" strike="noStrike">
                          <a:solidFill>
                            <a:srgbClr val="000000"/>
                          </a:solidFill>
                          <a:effectLst/>
                          <a:latin typeface="Ebrima" panose="02000000000000000000" pitchFamily="2" charset="0"/>
                        </a:rPr>
                        <a:t>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a:solidFill>
                            <a:srgbClr val="000000"/>
                          </a:solidFill>
                          <a:effectLst/>
                          <a:latin typeface="Ebrima" panose="02000000000000000000" pitchFamily="2" charset="0"/>
                        </a:rPr>
                        <a:t>$21,333,799.83</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076962191"/>
                  </a:ext>
                </a:extLst>
              </a:tr>
              <a:tr h="387882">
                <a:tc>
                  <a:txBody>
                    <a:bodyPr/>
                    <a:lstStyle/>
                    <a:p>
                      <a:pPr algn="l" fontAlgn="b"/>
                      <a:r>
                        <a:rPr lang="en-US" sz="1400" b="0" i="0" u="none" strike="noStrike" dirty="0">
                          <a:solidFill>
                            <a:srgbClr val="000000"/>
                          </a:solidFill>
                          <a:effectLst/>
                          <a:latin typeface="Ebrima" panose="02000000000000000000" pitchFamily="2" charset="0"/>
                        </a:rPr>
                        <a:t>Avg Revenue Per Branch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a:solidFill>
                            <a:srgbClr val="000000"/>
                          </a:solidFill>
                          <a:effectLst/>
                          <a:latin typeface="Ebrima" panose="02000000000000000000" pitchFamily="2" charset="0"/>
                        </a:rPr>
                        <a:t>$1,056,604.14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36868704"/>
                  </a:ext>
                </a:extLst>
              </a:tr>
              <a:tr h="396522">
                <a:tc>
                  <a:txBody>
                    <a:bodyPr/>
                    <a:lstStyle/>
                    <a:p>
                      <a:pPr algn="l" fontAlgn="b"/>
                      <a:r>
                        <a:rPr lang="en-US" sz="1400" b="0" i="0" u="none" strike="noStrike">
                          <a:solidFill>
                            <a:srgbClr val="000000"/>
                          </a:solidFill>
                          <a:effectLst/>
                          <a:latin typeface="Ebrima" panose="02000000000000000000" pitchFamily="2" charset="0"/>
                        </a:rPr>
                        <a:t>Number of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400" b="0" i="0" u="none" strike="noStrike" dirty="0">
                          <a:solidFill>
                            <a:srgbClr val="000000"/>
                          </a:solidFill>
                          <a:effectLst/>
                          <a:latin typeface="Ebrima" panose="02000000000000000000" pitchFamily="2" charset="0"/>
                        </a:rPr>
                        <a:t>54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4E59F"/>
                    </a:solidFill>
                  </a:tcPr>
                </a:tc>
                <a:extLst>
                  <a:ext uri="{0D108BD9-81ED-4DB2-BD59-A6C34878D82A}">
                    <a16:rowId xmlns:a16="http://schemas.microsoft.com/office/drawing/2014/main" val="1061099843"/>
                  </a:ext>
                </a:extLst>
              </a:tr>
              <a:tr h="396522">
                <a:tc>
                  <a:txBody>
                    <a:bodyPr/>
                    <a:lstStyle/>
                    <a:p>
                      <a:pPr algn="l" fontAlgn="b"/>
                      <a:r>
                        <a:rPr lang="en-US" sz="1400" b="0" i="0" u="none" strike="noStrike">
                          <a:solidFill>
                            <a:srgbClr val="000000"/>
                          </a:solidFill>
                          <a:effectLst/>
                          <a:latin typeface="Ebrima" panose="02000000000000000000" pitchFamily="2" charset="0"/>
                        </a:rPr>
                        <a:t>Total Car Fleet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4320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4E59F"/>
                    </a:solidFill>
                  </a:tcPr>
                </a:tc>
                <a:extLst>
                  <a:ext uri="{0D108BD9-81ED-4DB2-BD59-A6C34878D82A}">
                    <a16:rowId xmlns:a16="http://schemas.microsoft.com/office/drawing/2014/main" val="2156660996"/>
                  </a:ext>
                </a:extLst>
              </a:tr>
              <a:tr h="403044">
                <a:tc>
                  <a:txBody>
                    <a:bodyPr/>
                    <a:lstStyle/>
                    <a:p>
                      <a:pPr algn="l" fontAlgn="b"/>
                      <a:r>
                        <a:rPr lang="en-US" sz="1400" b="0" i="0" u="none" strike="noStrike" dirty="0">
                          <a:solidFill>
                            <a:srgbClr val="000000"/>
                          </a:solidFill>
                          <a:effectLst/>
                          <a:latin typeface="Ebrima" panose="02000000000000000000" pitchFamily="2" charset="0"/>
                        </a:rPr>
                        <a:t>Avg Revenue Per Car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$13,207.55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149784858"/>
                  </a:ext>
                </a:extLst>
              </a:tr>
              <a:tr h="396522">
                <a:tc>
                  <a:txBody>
                    <a:bodyPr/>
                    <a:lstStyle/>
                    <a:p>
                      <a:pPr algn="l" fontAlgn="b"/>
                      <a:r>
                        <a:rPr lang="en-US" sz="1400" b="1" i="0" u="none" strike="noStrike" dirty="0">
                          <a:solidFill>
                            <a:srgbClr val="000000"/>
                          </a:solidFill>
                          <a:effectLst/>
                          <a:latin typeface="Ebrima" panose="02000000000000000000" pitchFamily="2" charset="0"/>
                        </a:rPr>
                        <a:t>Change in Total 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1" i="0" u="none" strike="noStrike" dirty="0">
                          <a:solidFill>
                            <a:srgbClr val="000000"/>
                          </a:solidFill>
                          <a:effectLst/>
                          <a:latin typeface="Ebrima" panose="02000000000000000000" pitchFamily="2" charset="0"/>
                        </a:rPr>
                        <a:t>$1,580,281.47</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688874871"/>
                  </a:ext>
                </a:extLst>
              </a:tr>
            </a:tbl>
          </a:graphicData>
        </a:graphic>
      </p:graphicFrame>
      <p:graphicFrame>
        <p:nvGraphicFramePr>
          <p:cNvPr id="9" name="Content Placeholder 5">
            <a:extLst>
              <a:ext uri="{FF2B5EF4-FFF2-40B4-BE49-F238E27FC236}">
                <a16:creationId xmlns:a16="http://schemas.microsoft.com/office/drawing/2014/main" id="{4249E5EE-BE2E-43C4-AB5D-BA88CE354FD1}"/>
              </a:ext>
            </a:extLst>
          </p:cNvPr>
          <p:cNvGraphicFramePr>
            <a:graphicFrameLocks/>
          </p:cNvGraphicFramePr>
          <p:nvPr>
            <p:extLst>
              <p:ext uri="{D42A27DB-BD31-4B8C-83A1-F6EECF244321}">
                <p14:modId xmlns:p14="http://schemas.microsoft.com/office/powerpoint/2010/main" val="478439158"/>
              </p:ext>
            </p:extLst>
          </p:nvPr>
        </p:nvGraphicFramePr>
        <p:xfrm>
          <a:off x="3761335" y="1978661"/>
          <a:ext cx="4068658" cy="4305070"/>
        </p:xfrm>
        <a:graphic>
          <a:graphicData uri="http://schemas.openxmlformats.org/drawingml/2006/table">
            <a:tbl>
              <a:tblPr/>
              <a:tblGrid>
                <a:gridCol w="2305774">
                  <a:extLst>
                    <a:ext uri="{9D8B030D-6E8A-4147-A177-3AD203B41FA5}">
                      <a16:colId xmlns:a16="http://schemas.microsoft.com/office/drawing/2014/main" val="3997696361"/>
                    </a:ext>
                  </a:extLst>
                </a:gridCol>
                <a:gridCol w="1762884">
                  <a:extLst>
                    <a:ext uri="{9D8B030D-6E8A-4147-A177-3AD203B41FA5}">
                      <a16:colId xmlns:a16="http://schemas.microsoft.com/office/drawing/2014/main" val="2879129323"/>
                    </a:ext>
                  </a:extLst>
                </a:gridCol>
              </a:tblGrid>
              <a:tr h="364969">
                <a:tc gridSpan="2">
                  <a:txBody>
                    <a:bodyPr/>
                    <a:lstStyle/>
                    <a:p>
                      <a:pPr algn="ctr" fontAlgn="b"/>
                      <a:r>
                        <a:rPr lang="en-US" sz="1800" b="1" i="0" u="none" strike="noStrike" dirty="0">
                          <a:solidFill>
                            <a:srgbClr val="000000"/>
                          </a:solidFill>
                          <a:effectLst/>
                          <a:latin typeface="Ebrima" panose="02000000000000000000" pitchFamily="2" charset="0"/>
                        </a:rPr>
                        <a:t>2019 Modeled Data – Fleet Growth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291546306"/>
                  </a:ext>
                </a:extLst>
              </a:tr>
              <a:tr h="393931">
                <a:tc>
                  <a:txBody>
                    <a:bodyPr/>
                    <a:lstStyle/>
                    <a:p>
                      <a:pPr algn="l" fontAlgn="b"/>
                      <a:r>
                        <a:rPr lang="en-US" sz="1400" b="1" i="0" u="none" strike="noStrike" dirty="0">
                          <a:solidFill>
                            <a:srgbClr val="000000"/>
                          </a:solidFill>
                          <a:effectLst/>
                          <a:latin typeface="Ebrima" panose="02000000000000000000" pitchFamily="2" charset="0"/>
                        </a:rPr>
                        <a:t>Fleet Efficiency Growth: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1" i="0" u="none" strike="noStrike" dirty="0">
                          <a:solidFill>
                            <a:srgbClr val="000000"/>
                          </a:solidFill>
                          <a:effectLst/>
                          <a:latin typeface="Ebrima" panose="02000000000000000000" pitchFamily="2" charset="0"/>
                        </a:rPr>
                        <a:t>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1155203650"/>
                  </a:ext>
                </a:extLst>
              </a:tr>
              <a:tr h="393931">
                <a:tc>
                  <a:txBody>
                    <a:bodyPr/>
                    <a:lstStyle/>
                    <a:p>
                      <a:pPr algn="l" fontAlgn="b"/>
                      <a:r>
                        <a:rPr lang="en-US" sz="1400" b="1" i="0" u="none" strike="noStrike" dirty="0">
                          <a:solidFill>
                            <a:srgbClr val="000000"/>
                          </a:solidFill>
                          <a:effectLst/>
                          <a:latin typeface="Ebrima" panose="02000000000000000000" pitchFamily="2" charset="0"/>
                        </a:rPr>
                        <a:t>Fleet Size Growth: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1" i="0" u="none" strike="noStrike" dirty="0">
                          <a:solidFill>
                            <a:srgbClr val="000000"/>
                          </a:solidFill>
                          <a:effectLst/>
                          <a:latin typeface="Ebrima" panose="02000000000000000000" pitchFamily="2" charset="0"/>
                        </a:rPr>
                        <a:t>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414876810"/>
                  </a:ext>
                </a:extLst>
              </a:tr>
              <a:tr h="393931">
                <a:tc>
                  <a:txBody>
                    <a:bodyPr/>
                    <a:lstStyle/>
                    <a:p>
                      <a:pPr algn="l" fontAlgn="b"/>
                      <a:r>
                        <a:rPr lang="en-US" sz="1400" b="0" i="0" u="none" strike="noStrike" dirty="0">
                          <a:solidFill>
                            <a:srgbClr val="000000"/>
                          </a:solidFill>
                          <a:effectLst/>
                          <a:latin typeface="Ebrima" panose="02000000000000000000" pitchFamily="2" charset="0"/>
                        </a:rPr>
                        <a:t>Gross Revenue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$54,943,415.28</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48632213"/>
                  </a:ext>
                </a:extLst>
              </a:tr>
              <a:tr h="393931">
                <a:tc>
                  <a:txBody>
                    <a:bodyPr/>
                    <a:lstStyle/>
                    <a:p>
                      <a:pPr algn="l" fontAlgn="b"/>
                      <a:r>
                        <a:rPr lang="en-US" sz="1400" b="0" i="0" u="none" strike="noStrike" dirty="0">
                          <a:solidFill>
                            <a:srgbClr val="000000"/>
                          </a:solidFill>
                          <a:effectLst/>
                          <a:latin typeface="Ebrima" panose="02000000000000000000" pitchFamily="2" charset="0"/>
                        </a:rPr>
                        <a:t>Gross Expenses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$33,076,688.64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891241761"/>
                  </a:ext>
                </a:extLst>
              </a:tr>
              <a:tr h="393931">
                <a:tc>
                  <a:txBody>
                    <a:bodyPr/>
                    <a:lstStyle/>
                    <a:p>
                      <a:pPr algn="l" fontAlgn="b"/>
                      <a:r>
                        <a:rPr lang="en-US" sz="1400" b="0" i="0" u="none" strike="noStrike">
                          <a:solidFill>
                            <a:srgbClr val="000000"/>
                          </a:solidFill>
                          <a:effectLst/>
                          <a:latin typeface="Ebrima" panose="02000000000000000000" pitchFamily="2" charset="0"/>
                        </a:rPr>
                        <a:t>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$21,866,726.64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076962191"/>
                  </a:ext>
                </a:extLst>
              </a:tr>
              <a:tr h="393931">
                <a:tc>
                  <a:txBody>
                    <a:bodyPr/>
                    <a:lstStyle/>
                    <a:p>
                      <a:pPr algn="l" fontAlgn="b"/>
                      <a:r>
                        <a:rPr lang="en-US" sz="1400" b="0" i="0" u="none" strike="noStrike" dirty="0">
                          <a:solidFill>
                            <a:srgbClr val="000000"/>
                          </a:solidFill>
                          <a:effectLst/>
                          <a:latin typeface="Ebrima" panose="02000000000000000000" pitchFamily="2" charset="0"/>
                        </a:rPr>
                        <a:t>Avg Revenue Per Branch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$1,098,868.31</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36868704"/>
                  </a:ext>
                </a:extLst>
              </a:tr>
              <a:tr h="393931">
                <a:tc>
                  <a:txBody>
                    <a:bodyPr/>
                    <a:lstStyle/>
                    <a:p>
                      <a:pPr algn="l" fontAlgn="b"/>
                      <a:r>
                        <a:rPr lang="en-US" sz="1400" b="0" i="0" u="none" strike="noStrike">
                          <a:solidFill>
                            <a:srgbClr val="000000"/>
                          </a:solidFill>
                          <a:effectLst/>
                          <a:latin typeface="Ebrima" panose="02000000000000000000" pitchFamily="2" charset="0"/>
                        </a:rPr>
                        <a:t>Number of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400" b="0" i="0" u="none" strike="noStrike">
                          <a:solidFill>
                            <a:srgbClr val="000000"/>
                          </a:solidFill>
                          <a:effectLst/>
                          <a:latin typeface="Ebrima" panose="02000000000000000000" pitchFamily="2" charset="0"/>
                        </a:rPr>
                        <a:t>50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1061099843"/>
                  </a:ext>
                </a:extLst>
              </a:tr>
              <a:tr h="393931">
                <a:tc>
                  <a:txBody>
                    <a:bodyPr/>
                    <a:lstStyle/>
                    <a:p>
                      <a:pPr algn="l" fontAlgn="b"/>
                      <a:r>
                        <a:rPr lang="en-US" sz="1400" b="0" i="0" u="none" strike="noStrike">
                          <a:solidFill>
                            <a:srgbClr val="000000"/>
                          </a:solidFill>
                          <a:effectLst/>
                          <a:latin typeface="Ebrima" panose="02000000000000000000" pitchFamily="2" charset="0"/>
                        </a:rPr>
                        <a:t>Total Car Fleet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4000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56660996"/>
                  </a:ext>
                </a:extLst>
              </a:tr>
              <a:tr h="393931">
                <a:tc>
                  <a:txBody>
                    <a:bodyPr/>
                    <a:lstStyle/>
                    <a:p>
                      <a:pPr algn="l" fontAlgn="b"/>
                      <a:r>
                        <a:rPr lang="en-US" sz="1400" b="0" i="0" u="none" strike="noStrike" dirty="0">
                          <a:solidFill>
                            <a:srgbClr val="000000"/>
                          </a:solidFill>
                          <a:effectLst/>
                          <a:latin typeface="Ebrima" panose="02000000000000000000" pitchFamily="2" charset="0"/>
                        </a:rPr>
                        <a:t>Avg Revenue Per Car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0" i="0" u="none" strike="noStrike" dirty="0">
                          <a:solidFill>
                            <a:srgbClr val="000000"/>
                          </a:solidFill>
                          <a:effectLst/>
                          <a:latin typeface="Ebrima" panose="02000000000000000000" pitchFamily="2" charset="0"/>
                        </a:rPr>
                        <a:t>$13,735.85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4E59F"/>
                    </a:solidFill>
                  </a:tcPr>
                </a:tc>
                <a:extLst>
                  <a:ext uri="{0D108BD9-81ED-4DB2-BD59-A6C34878D82A}">
                    <a16:rowId xmlns:a16="http://schemas.microsoft.com/office/drawing/2014/main" val="3149784858"/>
                  </a:ext>
                </a:extLst>
              </a:tr>
              <a:tr h="393931">
                <a:tc>
                  <a:txBody>
                    <a:bodyPr/>
                    <a:lstStyle/>
                    <a:p>
                      <a:pPr algn="l" fontAlgn="b"/>
                      <a:r>
                        <a:rPr lang="en-US" sz="1400" b="1" i="0" u="none" strike="noStrike" dirty="0">
                          <a:solidFill>
                            <a:srgbClr val="000000"/>
                          </a:solidFill>
                          <a:effectLst/>
                          <a:latin typeface="Ebrima" panose="02000000000000000000" pitchFamily="2" charset="0"/>
                        </a:rPr>
                        <a:t>Change in Total 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400" b="1" i="0" u="none" strike="noStrike" dirty="0">
                          <a:solidFill>
                            <a:srgbClr val="000000"/>
                          </a:solidFill>
                          <a:effectLst/>
                          <a:latin typeface="Ebrima" panose="02000000000000000000" pitchFamily="2" charset="0"/>
                        </a:rPr>
                        <a:t>$2,113,208.28</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688874871"/>
                  </a:ext>
                </a:extLst>
              </a:tr>
            </a:tbl>
          </a:graphicData>
        </a:graphic>
      </p:graphicFrame>
    </p:spTree>
    <p:extLst>
      <p:ext uri="{BB962C8B-B14F-4D97-AF65-F5344CB8AC3E}">
        <p14:creationId xmlns:p14="http://schemas.microsoft.com/office/powerpoint/2010/main" val="12386701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C0D9F-A35D-4F42-8884-CC6A5CCDBD44}"/>
              </a:ext>
            </a:extLst>
          </p:cNvPr>
          <p:cNvSpPr>
            <a:spLocks noGrp="1"/>
          </p:cNvSpPr>
          <p:nvPr>
            <p:ph type="title"/>
          </p:nvPr>
        </p:nvSpPr>
        <p:spPr/>
        <p:txBody>
          <a:bodyPr/>
          <a:lstStyle/>
          <a:p>
            <a:r>
              <a:rPr lang="en-US" dirty="0"/>
              <a:t>Scenario Three</a:t>
            </a:r>
          </a:p>
        </p:txBody>
      </p:sp>
      <p:graphicFrame>
        <p:nvGraphicFramePr>
          <p:cNvPr id="7" name="Content Placeholder 5">
            <a:extLst>
              <a:ext uri="{FF2B5EF4-FFF2-40B4-BE49-F238E27FC236}">
                <a16:creationId xmlns:a16="http://schemas.microsoft.com/office/drawing/2014/main" id="{DE510BC7-B616-49C4-9977-3B72883D51AD}"/>
              </a:ext>
            </a:extLst>
          </p:cNvPr>
          <p:cNvGraphicFramePr>
            <a:graphicFrameLocks/>
          </p:cNvGraphicFramePr>
          <p:nvPr>
            <p:extLst>
              <p:ext uri="{D42A27DB-BD31-4B8C-83A1-F6EECF244321}">
                <p14:modId xmlns:p14="http://schemas.microsoft.com/office/powerpoint/2010/main" val="1702546837"/>
              </p:ext>
            </p:extLst>
          </p:nvPr>
        </p:nvGraphicFramePr>
        <p:xfrm>
          <a:off x="3999946" y="1855381"/>
          <a:ext cx="4192108" cy="4403354"/>
        </p:xfrm>
        <a:graphic>
          <a:graphicData uri="http://schemas.openxmlformats.org/drawingml/2006/table">
            <a:tbl>
              <a:tblPr/>
              <a:tblGrid>
                <a:gridCol w="2467316">
                  <a:extLst>
                    <a:ext uri="{9D8B030D-6E8A-4147-A177-3AD203B41FA5}">
                      <a16:colId xmlns:a16="http://schemas.microsoft.com/office/drawing/2014/main" val="3997696361"/>
                    </a:ext>
                  </a:extLst>
                </a:gridCol>
                <a:gridCol w="1724792">
                  <a:extLst>
                    <a:ext uri="{9D8B030D-6E8A-4147-A177-3AD203B41FA5}">
                      <a16:colId xmlns:a16="http://schemas.microsoft.com/office/drawing/2014/main" val="2879129323"/>
                    </a:ext>
                  </a:extLst>
                </a:gridCol>
              </a:tblGrid>
              <a:tr h="360101">
                <a:tc gridSpan="2">
                  <a:txBody>
                    <a:bodyPr/>
                    <a:lstStyle/>
                    <a:p>
                      <a:pPr algn="ctr" fontAlgn="b"/>
                      <a:r>
                        <a:rPr lang="en-US" sz="1800" b="1" i="0" u="none" strike="noStrike" dirty="0">
                          <a:solidFill>
                            <a:srgbClr val="000000"/>
                          </a:solidFill>
                          <a:effectLst/>
                          <a:latin typeface="Ebrima" panose="02000000000000000000" pitchFamily="2" charset="0"/>
                        </a:rPr>
                        <a:t>2019 Modeled Data – Combined</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291546306"/>
                  </a:ext>
                </a:extLst>
              </a:tr>
              <a:tr h="358297">
                <a:tc>
                  <a:txBody>
                    <a:bodyPr/>
                    <a:lstStyle/>
                    <a:p>
                      <a:pPr algn="l" fontAlgn="b"/>
                      <a:r>
                        <a:rPr lang="en-US" sz="1200" b="1" i="0" u="none" strike="noStrike" dirty="0">
                          <a:solidFill>
                            <a:srgbClr val="000000"/>
                          </a:solidFill>
                          <a:effectLst/>
                          <a:latin typeface="Ebrima" panose="02000000000000000000" pitchFamily="2" charset="0"/>
                        </a:rPr>
                        <a:t>Fleet Efficiency Growth: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Ebrima" panose="02000000000000000000" pitchFamily="2" charset="0"/>
                        </a:rPr>
                        <a:t>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414876810"/>
                  </a:ext>
                </a:extLst>
              </a:tr>
              <a:tr h="358297">
                <a:tc>
                  <a:txBody>
                    <a:bodyPr/>
                    <a:lstStyle/>
                    <a:p>
                      <a:pPr algn="l" fontAlgn="b"/>
                      <a:r>
                        <a:rPr lang="en-US" sz="1200" b="1" i="0" u="none" strike="noStrike" dirty="0">
                          <a:solidFill>
                            <a:srgbClr val="000000"/>
                          </a:solidFill>
                          <a:effectLst/>
                          <a:latin typeface="Ebrima" panose="02000000000000000000" pitchFamily="2" charset="0"/>
                        </a:rPr>
                        <a:t>Fleet Size Growth: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Ebrima" panose="02000000000000000000" pitchFamily="2" charset="0"/>
                        </a:rPr>
                        <a:t>Proportional</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1425897665"/>
                  </a:ext>
                </a:extLst>
              </a:tr>
              <a:tr h="358297">
                <a:tc>
                  <a:txBody>
                    <a:bodyPr/>
                    <a:lstStyle/>
                    <a:p>
                      <a:pPr algn="l" fontAlgn="b"/>
                      <a:r>
                        <a:rPr lang="en-US" sz="1200" b="1" i="0" u="none" strike="noStrike" dirty="0">
                          <a:solidFill>
                            <a:srgbClr val="000000"/>
                          </a:solidFill>
                          <a:effectLst/>
                          <a:latin typeface="Ebrima" panose="02000000000000000000" pitchFamily="2" charset="0"/>
                        </a:rPr>
                        <a:t>Number of New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Ebrima" panose="02000000000000000000" pitchFamily="2" charset="0"/>
                        </a:rPr>
                        <a:t>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4070995978"/>
                  </a:ext>
                </a:extLst>
              </a:tr>
              <a:tr h="370585">
                <a:tc>
                  <a:txBody>
                    <a:bodyPr/>
                    <a:lstStyle/>
                    <a:p>
                      <a:pPr algn="l" fontAlgn="b"/>
                      <a:r>
                        <a:rPr lang="en-US" sz="1200" b="0" i="0" u="none" strike="noStrike">
                          <a:solidFill>
                            <a:srgbClr val="000000"/>
                          </a:solidFill>
                          <a:effectLst/>
                          <a:latin typeface="Ebrima" panose="02000000000000000000" pitchFamily="2" charset="0"/>
                        </a:rPr>
                        <a:t>Gross Revenue</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Ebrima" panose="02000000000000000000" pitchFamily="2" charset="0"/>
                        </a:rPr>
                        <a:t>$59,338,888.50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48632213"/>
                  </a:ext>
                </a:extLst>
              </a:tr>
              <a:tr h="370585">
                <a:tc>
                  <a:txBody>
                    <a:bodyPr/>
                    <a:lstStyle/>
                    <a:p>
                      <a:pPr algn="l" fontAlgn="b"/>
                      <a:r>
                        <a:rPr lang="en-US" sz="1200" b="0" i="0" u="none" strike="noStrike">
                          <a:solidFill>
                            <a:srgbClr val="000000"/>
                          </a:solidFill>
                          <a:effectLst/>
                          <a:latin typeface="Ebrima" panose="02000000000000000000" pitchFamily="2" charset="0"/>
                        </a:rPr>
                        <a:t>Gross Expenses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Ebrima" panose="02000000000000000000" pitchFamily="2" charset="0"/>
                        </a:rPr>
                        <a:t>$35,722,823.73</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891241761"/>
                  </a:ext>
                </a:extLst>
              </a:tr>
              <a:tr h="370585">
                <a:tc>
                  <a:txBody>
                    <a:bodyPr/>
                    <a:lstStyle/>
                    <a:p>
                      <a:pPr algn="l" fontAlgn="b"/>
                      <a:r>
                        <a:rPr lang="en-US" sz="1200" b="0" i="0" u="none" strike="noStrike" dirty="0">
                          <a:solidFill>
                            <a:srgbClr val="000000"/>
                          </a:solidFill>
                          <a:effectLst/>
                          <a:latin typeface="Ebrima" panose="02000000000000000000" pitchFamily="2" charset="0"/>
                        </a:rPr>
                        <a:t>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Ebrima" panose="02000000000000000000" pitchFamily="2" charset="0"/>
                        </a:rPr>
                        <a:t>$23,616,064.77</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076962191"/>
                  </a:ext>
                </a:extLst>
              </a:tr>
              <a:tr h="362511">
                <a:tc>
                  <a:txBody>
                    <a:bodyPr/>
                    <a:lstStyle/>
                    <a:p>
                      <a:pPr algn="l" fontAlgn="b"/>
                      <a:r>
                        <a:rPr lang="en-US" sz="1200" b="0" i="0" u="none" strike="noStrike">
                          <a:solidFill>
                            <a:srgbClr val="000000"/>
                          </a:solidFill>
                          <a:effectLst/>
                          <a:latin typeface="Ebrima" panose="02000000000000000000" pitchFamily="2" charset="0"/>
                        </a:rPr>
                        <a:t>Average Revenue Per Branch</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Ebrima" panose="02000000000000000000" pitchFamily="2" charset="0"/>
                        </a:rPr>
                        <a:t>$1,056,604.14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136868704"/>
                  </a:ext>
                </a:extLst>
              </a:tr>
              <a:tr h="370585">
                <a:tc>
                  <a:txBody>
                    <a:bodyPr/>
                    <a:lstStyle/>
                    <a:p>
                      <a:pPr algn="l" fontAlgn="b"/>
                      <a:r>
                        <a:rPr lang="en-US" sz="1200" b="0" i="0" u="none" strike="noStrike">
                          <a:solidFill>
                            <a:srgbClr val="000000"/>
                          </a:solidFill>
                          <a:effectLst/>
                          <a:latin typeface="Ebrima" panose="02000000000000000000" pitchFamily="2" charset="0"/>
                        </a:rPr>
                        <a:t>Number of Branches</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US" sz="1200" b="0" i="0" u="none" strike="noStrike" dirty="0">
                          <a:solidFill>
                            <a:srgbClr val="000000"/>
                          </a:solidFill>
                          <a:effectLst/>
                          <a:latin typeface="Ebrima" panose="02000000000000000000" pitchFamily="2" charset="0"/>
                        </a:rPr>
                        <a:t>54</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4E59F"/>
                    </a:solidFill>
                  </a:tcPr>
                </a:tc>
                <a:extLst>
                  <a:ext uri="{0D108BD9-81ED-4DB2-BD59-A6C34878D82A}">
                    <a16:rowId xmlns:a16="http://schemas.microsoft.com/office/drawing/2014/main" val="1061099843"/>
                  </a:ext>
                </a:extLst>
              </a:tr>
              <a:tr h="370585">
                <a:tc>
                  <a:txBody>
                    <a:bodyPr/>
                    <a:lstStyle/>
                    <a:p>
                      <a:pPr algn="l" fontAlgn="b"/>
                      <a:r>
                        <a:rPr lang="en-US" sz="1200" b="0" i="0" u="none" strike="noStrike">
                          <a:solidFill>
                            <a:srgbClr val="000000"/>
                          </a:solidFill>
                          <a:effectLst/>
                          <a:latin typeface="Ebrima" panose="02000000000000000000" pitchFamily="2" charset="0"/>
                        </a:rPr>
                        <a:t>Total Car Fleet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Ebrima" panose="02000000000000000000" pitchFamily="2" charset="0"/>
                        </a:rPr>
                        <a:t>4320</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4E59F"/>
                    </a:solidFill>
                  </a:tcPr>
                </a:tc>
                <a:extLst>
                  <a:ext uri="{0D108BD9-81ED-4DB2-BD59-A6C34878D82A}">
                    <a16:rowId xmlns:a16="http://schemas.microsoft.com/office/drawing/2014/main" val="2156660996"/>
                  </a:ext>
                </a:extLst>
              </a:tr>
              <a:tr h="376682">
                <a:tc>
                  <a:txBody>
                    <a:bodyPr/>
                    <a:lstStyle/>
                    <a:p>
                      <a:pPr algn="l" fontAlgn="b"/>
                      <a:r>
                        <a:rPr lang="en-US" sz="1200" b="0" i="0" u="none" strike="noStrike">
                          <a:solidFill>
                            <a:srgbClr val="000000"/>
                          </a:solidFill>
                          <a:effectLst/>
                          <a:latin typeface="Ebrima" panose="02000000000000000000" pitchFamily="2" charset="0"/>
                        </a:rPr>
                        <a:t>Average Revenue Per Car</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200" b="0" i="0" u="none" strike="noStrike" dirty="0">
                          <a:solidFill>
                            <a:srgbClr val="000000"/>
                          </a:solidFill>
                          <a:effectLst/>
                          <a:latin typeface="Ebrima" panose="02000000000000000000" pitchFamily="2" charset="0"/>
                        </a:rPr>
                        <a:t>$13,735.85</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149784858"/>
                  </a:ext>
                </a:extLst>
              </a:tr>
              <a:tr h="370585">
                <a:tc>
                  <a:txBody>
                    <a:bodyPr/>
                    <a:lstStyle/>
                    <a:p>
                      <a:pPr algn="l" fontAlgn="b"/>
                      <a:r>
                        <a:rPr lang="en-US" sz="1200" b="1" i="0" u="none" strike="noStrike" dirty="0">
                          <a:solidFill>
                            <a:srgbClr val="000000"/>
                          </a:solidFill>
                          <a:effectLst/>
                          <a:latin typeface="Ebrima" panose="02000000000000000000" pitchFamily="2" charset="0"/>
                        </a:rPr>
                        <a:t>Change in Total Profit</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US" sz="1200" b="1" i="0" u="none" strike="noStrike" dirty="0">
                          <a:solidFill>
                            <a:srgbClr val="000000"/>
                          </a:solidFill>
                          <a:effectLst/>
                          <a:latin typeface="Ebrima" panose="02000000000000000000" pitchFamily="2" charset="0"/>
                        </a:rPr>
                        <a:t>$3,862,546.41</a:t>
                      </a:r>
                    </a:p>
                  </a:txBody>
                  <a:tcPr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688874871"/>
                  </a:ext>
                </a:extLst>
              </a:tr>
            </a:tbl>
          </a:graphicData>
        </a:graphic>
      </p:graphicFrame>
    </p:spTree>
    <p:extLst>
      <p:ext uri="{BB962C8B-B14F-4D97-AF65-F5344CB8AC3E}">
        <p14:creationId xmlns:p14="http://schemas.microsoft.com/office/powerpoint/2010/main" val="24068407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A240E-7FD6-4A1A-B999-B8EA3D775B40}"/>
              </a:ext>
            </a:extLst>
          </p:cNvPr>
          <p:cNvSpPr>
            <a:spLocks noGrp="1"/>
          </p:cNvSpPr>
          <p:nvPr>
            <p:ph type="title"/>
          </p:nvPr>
        </p:nvSpPr>
        <p:spPr/>
        <p:txBody>
          <a:bodyPr/>
          <a:lstStyle/>
          <a:p>
            <a:r>
              <a:rPr lang="en-US" dirty="0"/>
              <a:t>Summary &amp; Final Recommendation</a:t>
            </a:r>
          </a:p>
        </p:txBody>
      </p:sp>
      <p:sp>
        <p:nvSpPr>
          <p:cNvPr id="3" name="Content Placeholder 2">
            <a:extLst>
              <a:ext uri="{FF2B5EF4-FFF2-40B4-BE49-F238E27FC236}">
                <a16:creationId xmlns:a16="http://schemas.microsoft.com/office/drawing/2014/main" id="{848D7CCB-04F0-4CF0-B0B1-7227E3E6A5E5}"/>
              </a:ext>
            </a:extLst>
          </p:cNvPr>
          <p:cNvSpPr>
            <a:spLocks noGrp="1"/>
          </p:cNvSpPr>
          <p:nvPr>
            <p:ph idx="1"/>
          </p:nvPr>
        </p:nvSpPr>
        <p:spPr/>
        <p:txBody>
          <a:bodyPr/>
          <a:lstStyle/>
          <a:p>
            <a:pPr>
              <a:buFont typeface="Wingdings" panose="05000000000000000000" pitchFamily="2" charset="2"/>
              <a:buChar char="Ø"/>
            </a:pPr>
            <a:r>
              <a:rPr lang="en-US" dirty="0"/>
              <a:t>Significant growth from small changes</a:t>
            </a:r>
          </a:p>
          <a:p>
            <a:pPr>
              <a:buFont typeface="Wingdings" panose="05000000000000000000" pitchFamily="2" charset="2"/>
              <a:buChar char="Ø"/>
            </a:pPr>
            <a:r>
              <a:rPr lang="en-US" dirty="0"/>
              <a:t>Multipronged approach the most effective</a:t>
            </a:r>
          </a:p>
          <a:p>
            <a:pPr>
              <a:buFont typeface="Wingdings" panose="05000000000000000000" pitchFamily="2" charset="2"/>
              <a:buChar char="Ø"/>
            </a:pPr>
            <a:r>
              <a:rPr lang="en-US" dirty="0"/>
              <a:t>Market Research required to intuit demand details</a:t>
            </a:r>
          </a:p>
        </p:txBody>
      </p:sp>
    </p:spTree>
    <p:extLst>
      <p:ext uri="{BB962C8B-B14F-4D97-AF65-F5344CB8AC3E}">
        <p14:creationId xmlns:p14="http://schemas.microsoft.com/office/powerpoint/2010/main" val="2372896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826-6926-4A0F-8719-020D9761AB92}"/>
              </a:ext>
            </a:extLst>
          </p:cNvPr>
          <p:cNvSpPr>
            <a:spLocks noGrp="1"/>
          </p:cNvSpPr>
          <p:nvPr>
            <p:ph type="title"/>
          </p:nvPr>
        </p:nvSpPr>
        <p:spPr/>
        <p:txBody>
          <a:bodyPr/>
          <a:lstStyle/>
          <a:p>
            <a:r>
              <a:rPr lang="en-US" dirty="0"/>
              <a:t>Thank you!</a:t>
            </a:r>
          </a:p>
        </p:txBody>
      </p:sp>
      <p:sp>
        <p:nvSpPr>
          <p:cNvPr id="4" name="Text Placeholder 3">
            <a:extLst>
              <a:ext uri="{FF2B5EF4-FFF2-40B4-BE49-F238E27FC236}">
                <a16:creationId xmlns:a16="http://schemas.microsoft.com/office/drawing/2014/main" id="{F0D698BF-DA28-45D8-B0A4-2BE362F171EA}"/>
              </a:ext>
            </a:extLst>
          </p:cNvPr>
          <p:cNvSpPr>
            <a:spLocks noGrp="1"/>
          </p:cNvSpPr>
          <p:nvPr>
            <p:ph type="body" sz="half" idx="2"/>
          </p:nvPr>
        </p:nvSpPr>
        <p:spPr/>
        <p:txBody>
          <a:bodyPr/>
          <a:lstStyle/>
          <a:p>
            <a:r>
              <a:rPr lang="en-US" dirty="0"/>
              <a:t>Jacob Alex Huerta</a:t>
            </a:r>
          </a:p>
          <a:p>
            <a:r>
              <a:rPr lang="en-US" dirty="0"/>
              <a:t>10/21/2021</a:t>
            </a:r>
          </a:p>
        </p:txBody>
      </p:sp>
      <p:pic>
        <p:nvPicPr>
          <p:cNvPr id="5" name="Picture 4">
            <a:extLst>
              <a:ext uri="{FF2B5EF4-FFF2-40B4-BE49-F238E27FC236}">
                <a16:creationId xmlns:a16="http://schemas.microsoft.com/office/drawing/2014/main" id="{AF0D0ABC-25A2-4302-AF98-02D892AA5C11}"/>
              </a:ext>
            </a:extLst>
          </p:cNvPr>
          <p:cNvPicPr>
            <a:picLocks noChangeAspect="1"/>
          </p:cNvPicPr>
          <p:nvPr/>
        </p:nvPicPr>
        <p:blipFill rotWithShape="1">
          <a:blip r:embed="rId2">
            <a:extLst>
              <a:ext uri="{28A0092B-C50C-407E-A947-70E740481C1C}">
                <a14:useLocalDpi xmlns:a14="http://schemas.microsoft.com/office/drawing/2010/main" val="0"/>
              </a:ext>
            </a:extLst>
          </a:blip>
          <a:srcRect l="7721" t="8929" b="39175"/>
          <a:stretch/>
        </p:blipFill>
        <p:spPr>
          <a:xfrm>
            <a:off x="257175" y="-1"/>
            <a:ext cx="11630025" cy="4905375"/>
          </a:xfrm>
          <a:prstGeom prst="rect">
            <a:avLst/>
          </a:prstGeom>
        </p:spPr>
      </p:pic>
    </p:spTree>
    <p:extLst>
      <p:ext uri="{BB962C8B-B14F-4D97-AF65-F5344CB8AC3E}">
        <p14:creationId xmlns:p14="http://schemas.microsoft.com/office/powerpoint/2010/main" val="2250018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2D97B-D02C-410E-8E70-E8A462E2BA99}"/>
              </a:ext>
            </a:extLst>
          </p:cNvPr>
          <p:cNvSpPr>
            <a:spLocks noGrp="1"/>
          </p:cNvSpPr>
          <p:nvPr>
            <p:ph type="title"/>
          </p:nvPr>
        </p:nvSpPr>
        <p:spPr>
          <a:xfrm>
            <a:off x="1097280" y="286603"/>
            <a:ext cx="10058400" cy="1214206"/>
          </a:xfrm>
        </p:spPr>
        <p:txBody>
          <a:bodyPr/>
          <a:lstStyle/>
          <a:p>
            <a:pPr algn="ctr"/>
            <a:r>
              <a:rPr lang="en-US" dirty="0"/>
              <a:t>Overall Findings - Expenses</a:t>
            </a:r>
          </a:p>
        </p:txBody>
      </p:sp>
      <p:sp>
        <p:nvSpPr>
          <p:cNvPr id="4" name="Content Placeholder 3">
            <a:extLst>
              <a:ext uri="{FF2B5EF4-FFF2-40B4-BE49-F238E27FC236}">
                <a16:creationId xmlns:a16="http://schemas.microsoft.com/office/drawing/2014/main" id="{6B4BB5E2-1F2E-44B3-BA25-767027BC0BB0}"/>
              </a:ext>
            </a:extLst>
          </p:cNvPr>
          <p:cNvSpPr>
            <a:spLocks noGrp="1"/>
          </p:cNvSpPr>
          <p:nvPr>
            <p:ph idx="1"/>
          </p:nvPr>
        </p:nvSpPr>
        <p:spPr/>
        <p:txBody>
          <a:bodyPr>
            <a:normAutofit/>
          </a:bodyPr>
          <a:lstStyle/>
          <a:p>
            <a:pPr marL="182880" indent="0">
              <a:lnSpc>
                <a:spcPct val="150000"/>
              </a:lnSpc>
              <a:spcAft>
                <a:spcPts val="1200"/>
              </a:spcAft>
              <a:buFont typeface="Wingdings" panose="05000000000000000000" pitchFamily="2" charset="2"/>
              <a:buChar char="Ø"/>
            </a:pPr>
            <a:r>
              <a:rPr lang="en-US" sz="2800" dirty="0"/>
              <a:t>Expenses driven by car costs</a:t>
            </a:r>
          </a:p>
          <a:p>
            <a:pPr marL="182880" indent="0">
              <a:lnSpc>
                <a:spcPct val="150000"/>
              </a:lnSpc>
              <a:spcAft>
                <a:spcPts val="1200"/>
              </a:spcAft>
              <a:buFont typeface="Wingdings" panose="05000000000000000000" pitchFamily="2" charset="2"/>
              <a:buChar char="Ø"/>
            </a:pPr>
            <a:r>
              <a:rPr lang="en-US" sz="2800" dirty="0"/>
              <a:t>Because cars move between branches, expenses cannot be   calculated per-branch</a:t>
            </a:r>
          </a:p>
          <a:p>
            <a:pPr marL="182880" indent="0">
              <a:lnSpc>
                <a:spcPct val="150000"/>
              </a:lnSpc>
              <a:spcAft>
                <a:spcPts val="1200"/>
              </a:spcAft>
              <a:buFont typeface="Wingdings" panose="05000000000000000000" pitchFamily="2" charset="2"/>
              <a:buChar char="Ø"/>
            </a:pPr>
            <a:r>
              <a:rPr lang="en-US" sz="2800" dirty="0"/>
              <a:t>Accident Expenses currently not tracked</a:t>
            </a:r>
          </a:p>
        </p:txBody>
      </p:sp>
    </p:spTree>
    <p:extLst>
      <p:ext uri="{BB962C8B-B14F-4D97-AF65-F5344CB8AC3E}">
        <p14:creationId xmlns:p14="http://schemas.microsoft.com/office/powerpoint/2010/main" val="597888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2D97B-D02C-410E-8E70-E8A462E2BA99}"/>
              </a:ext>
            </a:extLst>
          </p:cNvPr>
          <p:cNvSpPr>
            <a:spLocks noGrp="1"/>
          </p:cNvSpPr>
          <p:nvPr>
            <p:ph type="title"/>
          </p:nvPr>
        </p:nvSpPr>
        <p:spPr>
          <a:xfrm>
            <a:off x="1097280" y="286603"/>
            <a:ext cx="10058400" cy="1214206"/>
          </a:xfrm>
        </p:spPr>
        <p:txBody>
          <a:bodyPr/>
          <a:lstStyle/>
          <a:p>
            <a:pPr algn="ctr"/>
            <a:r>
              <a:rPr lang="en-US" dirty="0"/>
              <a:t>Overall Findings - Revenue</a:t>
            </a:r>
          </a:p>
        </p:txBody>
      </p:sp>
      <p:sp>
        <p:nvSpPr>
          <p:cNvPr id="4" name="Content Placeholder 3">
            <a:extLst>
              <a:ext uri="{FF2B5EF4-FFF2-40B4-BE49-F238E27FC236}">
                <a16:creationId xmlns:a16="http://schemas.microsoft.com/office/drawing/2014/main" id="{F87E5EF5-34C6-4838-8D6B-FF3245AD2311}"/>
              </a:ext>
            </a:extLst>
          </p:cNvPr>
          <p:cNvSpPr>
            <a:spLocks noGrp="1"/>
          </p:cNvSpPr>
          <p:nvPr>
            <p:ph idx="1"/>
          </p:nvPr>
        </p:nvSpPr>
        <p:spPr/>
        <p:txBody>
          <a:bodyPr>
            <a:normAutofit/>
          </a:bodyPr>
          <a:lstStyle/>
          <a:p>
            <a:r>
              <a:rPr lang="en-US" sz="3200" b="0" i="0" u="none" strike="noStrike" dirty="0">
                <a:solidFill>
                  <a:schemeClr val="tx1"/>
                </a:solidFill>
                <a:effectLst/>
                <a:latin typeface="Ebrima" panose="02000000000000000000" pitchFamily="2" charset="0"/>
              </a:rPr>
              <a:t>Average Revenue Per Branch:</a:t>
            </a:r>
            <a:r>
              <a:rPr lang="en-US" sz="3200" dirty="0">
                <a:solidFill>
                  <a:schemeClr val="tx1"/>
                </a:solidFill>
              </a:rPr>
              <a:t> </a:t>
            </a:r>
            <a:r>
              <a:rPr lang="en-US" sz="3200" b="0" i="0" u="none" strike="noStrike" dirty="0">
                <a:solidFill>
                  <a:schemeClr val="tx1"/>
                </a:solidFill>
                <a:effectLst/>
                <a:latin typeface="Ebrima" panose="02000000000000000000" pitchFamily="2" charset="0"/>
              </a:rPr>
              <a:t>$1,056,604</a:t>
            </a:r>
          </a:p>
        </p:txBody>
      </p:sp>
    </p:spTree>
    <p:extLst>
      <p:ext uri="{BB962C8B-B14F-4D97-AF65-F5344CB8AC3E}">
        <p14:creationId xmlns:p14="http://schemas.microsoft.com/office/powerpoint/2010/main" val="39282179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2D97B-D02C-410E-8E70-E8A462E2BA99}"/>
              </a:ext>
            </a:extLst>
          </p:cNvPr>
          <p:cNvSpPr>
            <a:spLocks noGrp="1"/>
          </p:cNvSpPr>
          <p:nvPr>
            <p:ph type="title"/>
          </p:nvPr>
        </p:nvSpPr>
        <p:spPr>
          <a:xfrm>
            <a:off x="1097280" y="286603"/>
            <a:ext cx="10058400" cy="1214206"/>
          </a:xfrm>
        </p:spPr>
        <p:txBody>
          <a:bodyPr/>
          <a:lstStyle/>
          <a:p>
            <a:pPr algn="ctr"/>
            <a:r>
              <a:rPr lang="en-US" dirty="0"/>
              <a:t>Overall Findings - Revenue</a:t>
            </a:r>
          </a:p>
        </p:txBody>
      </p:sp>
      <p:sp>
        <p:nvSpPr>
          <p:cNvPr id="4" name="Content Placeholder 3">
            <a:extLst>
              <a:ext uri="{FF2B5EF4-FFF2-40B4-BE49-F238E27FC236}">
                <a16:creationId xmlns:a16="http://schemas.microsoft.com/office/drawing/2014/main" id="{F87E5EF5-34C6-4838-8D6B-FF3245AD2311}"/>
              </a:ext>
            </a:extLst>
          </p:cNvPr>
          <p:cNvSpPr>
            <a:spLocks noGrp="1"/>
          </p:cNvSpPr>
          <p:nvPr>
            <p:ph idx="1"/>
          </p:nvPr>
        </p:nvSpPr>
        <p:spPr/>
        <p:txBody>
          <a:bodyPr>
            <a:normAutofit/>
          </a:bodyPr>
          <a:lstStyle/>
          <a:p>
            <a:r>
              <a:rPr lang="en-US" sz="3200" b="0" i="0" u="none" strike="noStrike" dirty="0">
                <a:solidFill>
                  <a:schemeClr val="tx1">
                    <a:lumMod val="65000"/>
                    <a:lumOff val="35000"/>
                  </a:schemeClr>
                </a:solidFill>
                <a:effectLst/>
                <a:latin typeface="Ebrima" panose="02000000000000000000" pitchFamily="2" charset="0"/>
              </a:rPr>
              <a:t>Average Revenue Per Branch:</a:t>
            </a:r>
            <a:r>
              <a:rPr lang="en-US" sz="3200" dirty="0">
                <a:solidFill>
                  <a:schemeClr val="tx1">
                    <a:lumMod val="65000"/>
                    <a:lumOff val="35000"/>
                  </a:schemeClr>
                </a:solidFill>
              </a:rPr>
              <a:t> </a:t>
            </a:r>
            <a:r>
              <a:rPr lang="en-US" sz="3200" b="0" i="0" u="none" strike="noStrike" dirty="0">
                <a:solidFill>
                  <a:schemeClr val="tx1">
                    <a:lumMod val="65000"/>
                    <a:lumOff val="35000"/>
                  </a:schemeClr>
                </a:solidFill>
                <a:effectLst/>
                <a:latin typeface="Ebrima" panose="02000000000000000000" pitchFamily="2" charset="0"/>
              </a:rPr>
              <a:t>$1,056,604</a:t>
            </a:r>
          </a:p>
          <a:p>
            <a:r>
              <a:rPr lang="en-US" sz="3200" dirty="0">
                <a:solidFill>
                  <a:schemeClr val="tx1"/>
                </a:solidFill>
              </a:rPr>
              <a:t>Number of Branches: 50</a:t>
            </a:r>
          </a:p>
          <a:p>
            <a:endParaRPr lang="en-US" sz="3200" dirty="0"/>
          </a:p>
        </p:txBody>
      </p:sp>
    </p:spTree>
    <p:extLst>
      <p:ext uri="{BB962C8B-B14F-4D97-AF65-F5344CB8AC3E}">
        <p14:creationId xmlns:p14="http://schemas.microsoft.com/office/powerpoint/2010/main" val="3246157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3E811-F48E-44AA-B107-F96EFC36B0F3}"/>
              </a:ext>
            </a:extLst>
          </p:cNvPr>
          <p:cNvSpPr>
            <a:spLocks noGrp="1"/>
          </p:cNvSpPr>
          <p:nvPr>
            <p:ph type="title"/>
          </p:nvPr>
        </p:nvSpPr>
        <p:spPr/>
        <p:txBody>
          <a:bodyPr/>
          <a:lstStyle/>
          <a:p>
            <a:pPr algn="ctr"/>
            <a:r>
              <a:rPr lang="en-US" dirty="0"/>
              <a:t>Revenue – Branch Performance</a:t>
            </a:r>
          </a:p>
        </p:txBody>
      </p:sp>
      <p:graphicFrame>
        <p:nvGraphicFramePr>
          <p:cNvPr id="4" name="Content Placeholder 3">
            <a:extLst>
              <a:ext uri="{FF2B5EF4-FFF2-40B4-BE49-F238E27FC236}">
                <a16:creationId xmlns:a16="http://schemas.microsoft.com/office/drawing/2014/main" id="{E328EB13-FA33-4D26-B7A9-B802E0A2A469}"/>
              </a:ext>
            </a:extLst>
          </p:cNvPr>
          <p:cNvGraphicFramePr>
            <a:graphicFrameLocks noGrp="1"/>
          </p:cNvGraphicFramePr>
          <p:nvPr>
            <p:ph idx="1"/>
            <p:extLst>
              <p:ext uri="{D42A27DB-BD31-4B8C-83A1-F6EECF244321}">
                <p14:modId xmlns:p14="http://schemas.microsoft.com/office/powerpoint/2010/main" val="798855546"/>
              </p:ext>
            </p:extLst>
          </p:nvPr>
        </p:nvGraphicFramePr>
        <p:xfrm>
          <a:off x="1096963" y="1846263"/>
          <a:ext cx="10058400" cy="40227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849214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3E811-F48E-44AA-B107-F96EFC36B0F3}"/>
              </a:ext>
            </a:extLst>
          </p:cNvPr>
          <p:cNvSpPr>
            <a:spLocks noGrp="1"/>
          </p:cNvSpPr>
          <p:nvPr>
            <p:ph type="title"/>
          </p:nvPr>
        </p:nvSpPr>
        <p:spPr/>
        <p:txBody>
          <a:bodyPr/>
          <a:lstStyle/>
          <a:p>
            <a:pPr algn="ctr"/>
            <a:r>
              <a:rPr lang="en-US" dirty="0"/>
              <a:t>Revenue – Branch Performance</a:t>
            </a:r>
          </a:p>
        </p:txBody>
      </p:sp>
      <p:graphicFrame>
        <p:nvGraphicFramePr>
          <p:cNvPr id="8" name="Content Placeholder 7">
            <a:extLst>
              <a:ext uri="{FF2B5EF4-FFF2-40B4-BE49-F238E27FC236}">
                <a16:creationId xmlns:a16="http://schemas.microsoft.com/office/drawing/2014/main" id="{8483E92A-0FCE-442A-96D0-76B336F1EFE5}"/>
              </a:ext>
            </a:extLst>
          </p:cNvPr>
          <p:cNvGraphicFramePr>
            <a:graphicFrameLocks noGrp="1"/>
          </p:cNvGraphicFramePr>
          <p:nvPr>
            <p:ph idx="1"/>
            <p:extLst>
              <p:ext uri="{D42A27DB-BD31-4B8C-83A1-F6EECF244321}">
                <p14:modId xmlns:p14="http://schemas.microsoft.com/office/powerpoint/2010/main" val="2293847502"/>
              </p:ext>
            </p:extLst>
          </p:nvPr>
        </p:nvGraphicFramePr>
        <p:xfrm>
          <a:off x="1096963" y="1737360"/>
          <a:ext cx="10058400" cy="454913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32201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3E811-F48E-44AA-B107-F96EFC36B0F3}"/>
              </a:ext>
            </a:extLst>
          </p:cNvPr>
          <p:cNvSpPr>
            <a:spLocks noGrp="1"/>
          </p:cNvSpPr>
          <p:nvPr>
            <p:ph type="title"/>
          </p:nvPr>
        </p:nvSpPr>
        <p:spPr/>
        <p:txBody>
          <a:bodyPr/>
          <a:lstStyle/>
          <a:p>
            <a:pPr algn="ctr"/>
            <a:r>
              <a:rPr lang="en-US" dirty="0"/>
              <a:t>Revenue – Vehicle Performance</a:t>
            </a:r>
          </a:p>
        </p:txBody>
      </p:sp>
      <p:sp>
        <p:nvSpPr>
          <p:cNvPr id="6" name="Content Placeholder 3">
            <a:extLst>
              <a:ext uri="{FF2B5EF4-FFF2-40B4-BE49-F238E27FC236}">
                <a16:creationId xmlns:a16="http://schemas.microsoft.com/office/drawing/2014/main" id="{94D96FBE-9659-4A99-AA95-4FB4C6C7C8CE}"/>
              </a:ext>
            </a:extLst>
          </p:cNvPr>
          <p:cNvSpPr>
            <a:spLocks noGrp="1"/>
          </p:cNvSpPr>
          <p:nvPr>
            <p:ph idx="1"/>
          </p:nvPr>
        </p:nvSpPr>
        <p:spPr>
          <a:xfrm>
            <a:off x="1096963" y="1846263"/>
            <a:ext cx="10058400" cy="4022725"/>
          </a:xfrm>
        </p:spPr>
        <p:txBody>
          <a:bodyPr>
            <a:normAutofit/>
          </a:bodyPr>
          <a:lstStyle/>
          <a:p>
            <a:pPr marL="182880" indent="0">
              <a:lnSpc>
                <a:spcPct val="150000"/>
              </a:lnSpc>
              <a:spcAft>
                <a:spcPts val="1200"/>
              </a:spcAft>
              <a:buFont typeface="Wingdings" panose="05000000000000000000" pitchFamily="2" charset="2"/>
              <a:buChar char="Ø"/>
            </a:pPr>
            <a:r>
              <a:rPr lang="en-US" sz="2800" dirty="0">
                <a:solidFill>
                  <a:schemeClr val="tx1"/>
                </a:solidFill>
              </a:rPr>
              <a:t>Average Revenue Per Car: $13,208</a:t>
            </a:r>
          </a:p>
          <a:p>
            <a:pPr marL="182880" indent="0">
              <a:lnSpc>
                <a:spcPct val="150000"/>
              </a:lnSpc>
              <a:spcAft>
                <a:spcPts val="1200"/>
              </a:spcAft>
              <a:buNone/>
            </a:pPr>
            <a:endParaRPr lang="en-US" sz="2800" dirty="0">
              <a:solidFill>
                <a:schemeClr val="tx1"/>
              </a:solidFill>
            </a:endParaRPr>
          </a:p>
        </p:txBody>
      </p:sp>
    </p:spTree>
    <p:extLst>
      <p:ext uri="{BB962C8B-B14F-4D97-AF65-F5344CB8AC3E}">
        <p14:creationId xmlns:p14="http://schemas.microsoft.com/office/powerpoint/2010/main" val="1281833291"/>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TM02900769[[fn=Retrospect]]</Template>
  <TotalTime>500</TotalTime>
  <Words>1434</Words>
  <Application>Microsoft Office PowerPoint</Application>
  <PresentationFormat>Widescreen</PresentationFormat>
  <Paragraphs>293</Paragraphs>
  <Slides>33</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Calibri</vt:lpstr>
      <vt:lpstr>Ebrima</vt:lpstr>
      <vt:lpstr>Wingdings</vt:lpstr>
      <vt:lpstr>Retrospect</vt:lpstr>
      <vt:lpstr>PowerPoint Presentation</vt:lpstr>
      <vt:lpstr>PowerPoint Presentation</vt:lpstr>
      <vt:lpstr>Overall Findings</vt:lpstr>
      <vt:lpstr>Overall Findings - Expenses</vt:lpstr>
      <vt:lpstr>Overall Findings - Revenue</vt:lpstr>
      <vt:lpstr>Overall Findings - Revenue</vt:lpstr>
      <vt:lpstr>Revenue – Branch Performance</vt:lpstr>
      <vt:lpstr>Revenue – Branch Performance</vt:lpstr>
      <vt:lpstr>Revenue – Vehicle Performance</vt:lpstr>
      <vt:lpstr>Revenue – Vehicle Performance</vt:lpstr>
      <vt:lpstr>Revenue – Vehicle Performance</vt:lpstr>
      <vt:lpstr>Profit – Vehicle Performance</vt:lpstr>
      <vt:lpstr>PowerPoint Presentation</vt:lpstr>
      <vt:lpstr>FY 2019 Objective</vt:lpstr>
      <vt:lpstr>FY 2019 Objective</vt:lpstr>
      <vt:lpstr>Scenario One: Fleet Composition</vt:lpstr>
      <vt:lpstr>Scenario One: Fleet Composition</vt:lpstr>
      <vt:lpstr>Scenario One: Fleet Composition</vt:lpstr>
      <vt:lpstr>Scenario One: Fleet Composition</vt:lpstr>
      <vt:lpstr>Scenario One: Fleet Composition</vt:lpstr>
      <vt:lpstr>Scenario One: Fleet Composition</vt:lpstr>
      <vt:lpstr>Scenario Two: Overall Growth</vt:lpstr>
      <vt:lpstr>Scenario Two: Overall Growth</vt:lpstr>
      <vt:lpstr>Scenario Two: Overall Growth</vt:lpstr>
      <vt:lpstr>Scenario Two: Overall Growth</vt:lpstr>
      <vt:lpstr>Scenario Two: Overall Growth</vt:lpstr>
      <vt:lpstr>Scenario Two: Overall Growth</vt:lpstr>
      <vt:lpstr>Scenario Three: All of the Above!</vt:lpstr>
      <vt:lpstr>Scenario Three</vt:lpstr>
      <vt:lpstr>Scenario Three</vt:lpstr>
      <vt:lpstr>Scenario Three</vt:lpstr>
      <vt:lpstr>Summary &amp; Final Recommendation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 Alex Huerta</dc:creator>
  <cp:lastModifiedBy>J. Alex Huerta</cp:lastModifiedBy>
  <cp:revision>14</cp:revision>
  <dcterms:created xsi:type="dcterms:W3CDTF">2021-10-21T16:49:00Z</dcterms:created>
  <dcterms:modified xsi:type="dcterms:W3CDTF">2021-10-23T18:00:23Z</dcterms:modified>
</cp:coreProperties>
</file>

<file path=docProps/thumbnail.jpeg>
</file>